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heme/theme4.xml" ContentType="application/vnd.openxmlformats-officedocument.theme+xml"/>
  <Override PartName="/ppt/tags/tag110.xml" ContentType="application/vnd.openxmlformats-officedocument.presentationml.tags+xml"/>
  <Override PartName="/ppt/tags/tag111.xml" ContentType="application/vnd.openxmlformats-officedocument.presentationml.tags+xml"/>
  <Override PartName="/ppt/notesSlides/notesSlide1.xml" ContentType="application/vnd.openxmlformats-officedocument.presentationml.notesSlide+xml"/>
  <Override PartName="/ppt/tags/tag112.xml" ContentType="application/vnd.openxmlformats-officedocument.presentationml.tags+xml"/>
  <Override PartName="/ppt/notesSlides/notesSlide2.xml" ContentType="application/vnd.openxmlformats-officedocument.presentationml.notesSlide+xml"/>
  <Override PartName="/ppt/tags/tag113.xml" ContentType="application/vnd.openxmlformats-officedocument.presentationml.tags+xml"/>
  <Override PartName="/ppt/notesSlides/notesSlide3.xml" ContentType="application/vnd.openxmlformats-officedocument.presentationml.notesSlide+xml"/>
  <Override PartName="/ppt/tags/tag1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5.xml" ContentType="application/vnd.openxmlformats-officedocument.presentationml.tags+xml"/>
  <Override PartName="/ppt/notesSlides/notesSlide6.xml" ContentType="application/vnd.openxmlformats-officedocument.presentationml.notesSlide+xml"/>
  <Override PartName="/ppt/tags/tag116.xml" ContentType="application/vnd.openxmlformats-officedocument.presentationml.tags+xml"/>
  <Override PartName="/ppt/notesSlides/notesSlide7.xml" ContentType="application/vnd.openxmlformats-officedocument.presentationml.notesSlide+xml"/>
  <Override PartName="/ppt/tags/tag1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8.xml" ContentType="application/vnd.openxmlformats-officedocument.presentationml.tags+xml"/>
  <Override PartName="/ppt/notesSlides/notesSlide10.xml" ContentType="application/vnd.openxmlformats-officedocument.presentationml.notesSlide+xml"/>
  <Override PartName="/ppt/tags/tag119.xml" ContentType="application/vnd.openxmlformats-officedocument.presentationml.tags+xml"/>
  <Override PartName="/ppt/notesSlides/notesSlide11.xml" ContentType="application/vnd.openxmlformats-officedocument.presentationml.notesSlide+xml"/>
  <Override PartName="/ppt/tags/tag120.xml" ContentType="application/vnd.openxmlformats-officedocument.presentationml.tags+xml"/>
  <Override PartName="/ppt/notesSlides/notesSlide12.xml" ContentType="application/vnd.openxmlformats-officedocument.presentationml.notesSlide+xml"/>
  <Override PartName="/ppt/tags/tag121.xml" ContentType="application/vnd.openxmlformats-officedocument.presentationml.tags+xml"/>
  <Override PartName="/ppt/comments/comment1.xml" ContentType="application/vnd.openxmlformats-officedocument.presentationml.comment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tags/tag143.xml" ContentType="application/vnd.openxmlformats-officedocument.presentationml.tags+xml"/>
  <Override PartName="/ppt/notesSlides/notesSlide15.xml" ContentType="application/vnd.openxmlformats-officedocument.presentationml.notesSlide+xml"/>
  <Override PartName="/ppt/comments/comment2.xml" ContentType="application/vnd.openxmlformats-officedocument.presentationml.comments+xml"/>
  <Override PartName="/ppt/tags/tag144.xml" ContentType="application/vnd.openxmlformats-officedocument.presentationml.tags+xml"/>
  <Override PartName="/ppt/tags/tag145.xml" ContentType="application/vnd.openxmlformats-officedocument.presentationml.tags+xml"/>
  <Override PartName="/ppt/notesSlides/notesSlide16.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7.xml" ContentType="application/vnd.openxmlformats-officedocument.presentationml.notesSlide+xml"/>
  <Override PartName="/ppt/tags/tag148.xml" ContentType="application/vnd.openxmlformats-officedocument.presentationml.tags+xml"/>
  <Override PartName="/ppt/notesSlides/notesSlide1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9.xml" ContentType="application/vnd.openxmlformats-officedocument.presentationml.notesSlide+xml"/>
  <Override PartName="/ppt/charts/chart2.xml" ContentType="application/vnd.openxmlformats-officedocument.drawingml.chart+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5" r:id="rId2"/>
    <p:sldMasterId id="2147483671" r:id="rId3"/>
  </p:sldMasterIdLst>
  <p:notesMasterIdLst>
    <p:notesMasterId r:id="rId29"/>
  </p:notesMasterIdLst>
  <p:sldIdLst>
    <p:sldId id="304" r:id="rId4"/>
    <p:sldId id="306" r:id="rId5"/>
    <p:sldId id="305" r:id="rId6"/>
    <p:sldId id="260" r:id="rId7"/>
    <p:sldId id="264" r:id="rId8"/>
    <p:sldId id="283" r:id="rId9"/>
    <p:sldId id="278" r:id="rId10"/>
    <p:sldId id="280" r:id="rId11"/>
    <p:sldId id="265" r:id="rId12"/>
    <p:sldId id="294" r:id="rId13"/>
    <p:sldId id="303" r:id="rId14"/>
    <p:sldId id="299" r:id="rId15"/>
    <p:sldId id="320" r:id="rId16"/>
    <p:sldId id="323" r:id="rId17"/>
    <p:sldId id="273" r:id="rId18"/>
    <p:sldId id="308" r:id="rId19"/>
    <p:sldId id="297" r:id="rId20"/>
    <p:sldId id="309" r:id="rId21"/>
    <p:sldId id="324" r:id="rId22"/>
    <p:sldId id="315" r:id="rId23"/>
    <p:sldId id="287" r:id="rId24"/>
    <p:sldId id="321" r:id="rId25"/>
    <p:sldId id="325" r:id="rId26"/>
    <p:sldId id="326" r:id="rId27"/>
    <p:sldId id="327" r:id="rId28"/>
  </p:sldIdLst>
  <p:sldSz cx="12192000" cy="6858000"/>
  <p:notesSz cx="6858000" cy="9144000"/>
  <p:custDataLst>
    <p:tags r:id="rId30"/>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8" autoAdjust="0"/>
    <p:restoredTop sz="94095" autoAdjust="0"/>
  </p:normalViewPr>
  <p:slideViewPr>
    <p:cSldViewPr snapToGrid="0">
      <p:cViewPr varScale="1">
        <p:scale>
          <a:sx n="106" d="100"/>
          <a:sy n="106" d="100"/>
        </p:scale>
        <p:origin x="108" y="-48"/>
      </p:cViewPr>
      <p:guideLst/>
    </p:cSldViewPr>
  </p:slideViewPr>
  <p:notesTextViewPr>
    <p:cViewPr>
      <p:scale>
        <a:sx n="1" d="1"/>
        <a:sy n="1" d="1"/>
      </p:scale>
      <p:origin x="0" y="0"/>
    </p:cViewPr>
  </p:notesTextViewPr>
  <p:sorterViewPr>
    <p:cViewPr>
      <p:scale>
        <a:sx n="100" d="100"/>
        <a:sy n="100" d="100"/>
      </p:scale>
      <p:origin x="0" y="-11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927083333333332E-2"/>
          <c:y val="4.4827586206896551E-2"/>
          <c:w val="0.96614583333333326"/>
          <c:h val="0.91034482758620694"/>
        </c:manualLayout>
      </c:layout>
      <c:barChart>
        <c:barDir val="col"/>
        <c:grouping val="stacked"/>
        <c:varyColors val="0"/>
        <c:ser>
          <c:idx val="0"/>
          <c:order val="0"/>
          <c:spPr>
            <a:noFill/>
            <a:ln>
              <a:noFill/>
            </a:ln>
          </c:spPr>
          <c:invertIfNegative val="0"/>
          <c:dPt>
            <c:idx val="0"/>
            <c:invertIfNegative val="0"/>
            <c:bubble3D val="0"/>
            <c:spPr>
              <a:solidFill>
                <a:srgbClr val="6F8DB9"/>
              </a:solidFill>
              <a:ln>
                <a:noFill/>
              </a:ln>
            </c:spPr>
            <c:extLst>
              <c:ext xmlns:c16="http://schemas.microsoft.com/office/drawing/2014/chart" uri="{C3380CC4-5D6E-409C-BE32-E72D297353CC}">
                <c16:uniqueId val="{00000001-AE0E-42DD-A497-EBF9979D1596}"/>
              </c:ext>
            </c:extLst>
          </c:dPt>
          <c:dPt>
            <c:idx val="6"/>
            <c:invertIfNegative val="0"/>
            <c:bubble3D val="0"/>
            <c:spPr>
              <a:solidFill>
                <a:srgbClr val="969696"/>
              </a:solidFill>
              <a:ln>
                <a:noFill/>
              </a:ln>
            </c:spPr>
            <c:extLst>
              <c:ext xmlns:c16="http://schemas.microsoft.com/office/drawing/2014/chart" uri="{C3380CC4-5D6E-409C-BE32-E72D297353CC}">
                <c16:uniqueId val="{00000003-AE0E-42DD-A497-EBF9979D1596}"/>
              </c:ext>
            </c:extLst>
          </c:dPt>
          <c:val>
            <c:numRef>
              <c:f>Sheet1!$A$1:$G$1</c:f>
              <c:numCache>
                <c:formatCode>General</c:formatCode>
                <c:ptCount val="7"/>
                <c:pt idx="0">
                  <c:v>672</c:v>
                </c:pt>
                <c:pt idx="1">
                  <c:v>306</c:v>
                </c:pt>
                <c:pt idx="2">
                  <c:v>199</c:v>
                </c:pt>
                <c:pt idx="3">
                  <c:v>141</c:v>
                </c:pt>
                <c:pt idx="4">
                  <c:v>90</c:v>
                </c:pt>
                <c:pt idx="5">
                  <c:v>45</c:v>
                </c:pt>
                <c:pt idx="6">
                  <c:v>45</c:v>
                </c:pt>
              </c:numCache>
            </c:numRef>
          </c:val>
          <c:extLst>
            <c:ext xmlns:c16="http://schemas.microsoft.com/office/drawing/2014/chart" uri="{C3380CC4-5D6E-409C-BE32-E72D297353CC}">
              <c16:uniqueId val="{00000004-AE0E-42DD-A497-EBF9979D1596}"/>
            </c:ext>
          </c:extLst>
        </c:ser>
        <c:ser>
          <c:idx val="1"/>
          <c:order val="1"/>
          <c:spPr>
            <a:solidFill>
              <a:srgbClr val="969696"/>
            </a:solidFill>
            <a:ln>
              <a:noFill/>
            </a:ln>
          </c:spPr>
          <c:invertIfNegative val="0"/>
          <c:val>
            <c:numRef>
              <c:f>Sheet1!$A$2:$G$2</c:f>
              <c:numCache>
                <c:formatCode>General</c:formatCode>
                <c:ptCount val="7"/>
                <c:pt idx="1">
                  <c:v>366</c:v>
                </c:pt>
                <c:pt idx="2">
                  <c:v>107</c:v>
                </c:pt>
                <c:pt idx="3">
                  <c:v>58</c:v>
                </c:pt>
                <c:pt idx="4">
                  <c:v>51</c:v>
                </c:pt>
                <c:pt idx="5">
                  <c:v>45</c:v>
                </c:pt>
              </c:numCache>
            </c:numRef>
          </c:val>
          <c:extLst>
            <c:ext xmlns:c16="http://schemas.microsoft.com/office/drawing/2014/chart" uri="{C3380CC4-5D6E-409C-BE32-E72D297353CC}">
              <c16:uniqueId val="{00000005-AE0E-42DD-A497-EBF9979D1596}"/>
            </c:ext>
          </c:extLst>
        </c:ser>
        <c:dLbls>
          <c:showLegendKey val="0"/>
          <c:showVal val="0"/>
          <c:showCatName val="0"/>
          <c:showSerName val="0"/>
          <c:showPercent val="0"/>
          <c:showBubbleSize val="0"/>
        </c:dLbls>
        <c:gapWidth val="80"/>
        <c:overlap val="100"/>
        <c:axId val="458253416"/>
        <c:axId val="458253808"/>
      </c:barChart>
      <c:catAx>
        <c:axId val="458253416"/>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458253808"/>
        <c:crosses val="min"/>
        <c:auto val="0"/>
        <c:lblAlgn val="ctr"/>
        <c:lblOffset val="100"/>
        <c:noMultiLvlLbl val="0"/>
      </c:catAx>
      <c:valAx>
        <c:axId val="458253808"/>
        <c:scaling>
          <c:orientation val="minMax"/>
          <c:max val="672"/>
          <c:min val="0"/>
        </c:scaling>
        <c:delete val="1"/>
        <c:axPos val="l"/>
        <c:numFmt formatCode="General" sourceLinked="1"/>
        <c:majorTickMark val="out"/>
        <c:minorTickMark val="none"/>
        <c:tickLblPos val="nextTo"/>
        <c:crossAx val="45825341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026252983293558E-2"/>
          <c:y val="4.3771043771043766E-2"/>
          <c:w val="0.87470167064439142"/>
          <c:h val="0.91245791245791241"/>
        </c:manualLayout>
      </c:layout>
      <c:barChart>
        <c:barDir val="bar"/>
        <c:grouping val="clustered"/>
        <c:varyColors val="0"/>
        <c:ser>
          <c:idx val="0"/>
          <c:order val="0"/>
          <c:spPr>
            <a:solidFill>
              <a:srgbClr val="C3CFE1"/>
            </a:solidFill>
            <a:ln>
              <a:noFill/>
            </a:ln>
          </c:spPr>
          <c:invertIfNegative val="0"/>
          <c:dLbls>
            <c:dLbl>
              <c:idx val="0"/>
              <c:layout>
                <c:manualLayout>
                  <c:x val="0.46658711217183768"/>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FA-4E1F-975A-7CBEEFDAA335}"/>
                </c:ext>
              </c:extLst>
            </c:dLbl>
            <c:dLbl>
              <c:idx val="1"/>
              <c:layout>
                <c:manualLayout>
                  <c:x val="0.44928400954653935"/>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FA-4E1F-975A-7CBEEFDAA335}"/>
                </c:ext>
              </c:extLst>
            </c:dLbl>
            <c:dLbl>
              <c:idx val="2"/>
              <c:layout>
                <c:manualLayout>
                  <c:x val="0.45763723150357993"/>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FA-4E1F-975A-7CBEEFDAA3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General</c:formatCode>
                <c:ptCount val="3"/>
                <c:pt idx="0">
                  <c:v>4.8</c:v>
                </c:pt>
                <c:pt idx="1">
                  <c:v>4.5999999999999996</c:v>
                </c:pt>
                <c:pt idx="2">
                  <c:v>4.7</c:v>
                </c:pt>
              </c:numCache>
            </c:numRef>
          </c:val>
          <c:extLst>
            <c:ext xmlns:c16="http://schemas.microsoft.com/office/drawing/2014/chart" uri="{C3380CC4-5D6E-409C-BE32-E72D297353CC}">
              <c16:uniqueId val="{00000003-22FA-4E1F-975A-7CBEEFDAA335}"/>
            </c:ext>
          </c:extLst>
        </c:ser>
        <c:ser>
          <c:idx val="1"/>
          <c:order val="1"/>
          <c:spPr>
            <a:solidFill>
              <a:srgbClr val="4C6C9C"/>
            </a:solidFill>
            <a:ln>
              <a:noFill/>
            </a:ln>
          </c:spPr>
          <c:invertIfNegative val="0"/>
          <c:dLbls>
            <c:dLbl>
              <c:idx val="0"/>
              <c:layout>
                <c:manualLayout>
                  <c:x val="0.48389021479713606"/>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FA-4E1F-975A-7CBEEFDAA335}"/>
                </c:ext>
              </c:extLst>
            </c:dLbl>
            <c:dLbl>
              <c:idx val="1"/>
              <c:layout>
                <c:manualLayout>
                  <c:x val="0.46658711217183768"/>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FA-4E1F-975A-7CBEEFDAA335}"/>
                </c:ext>
              </c:extLst>
            </c:dLbl>
            <c:dLbl>
              <c:idx val="2"/>
              <c:layout>
                <c:manualLayout>
                  <c:x val="0.47553699284009548"/>
                  <c:y val="2.5252525252525255E-3"/>
                </c:manualLayout>
              </c:layout>
              <c:numFmt formatCode="#,##0.0;&quot;-&quot;#,##0.0" sourceLinked="0"/>
              <c:spPr>
                <a:noFill/>
                <a:ln>
                  <a:noFill/>
                </a:ln>
              </c:spPr>
              <c:txPr>
                <a:bodyPr wrap="none"/>
                <a:lstStyle/>
                <a:p>
                  <a:pPr>
                    <a:defRPr sz="1000">
                      <a:solidFill>
                        <a:schemeClr val="tx1"/>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2FA-4E1F-975A-7CBEEFDAA3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Sheet1!$A$2:$C$2</c:f>
              <c:numCache>
                <c:formatCode>General</c:formatCode>
                <c:ptCount val="3"/>
                <c:pt idx="0">
                  <c:v>5</c:v>
                </c:pt>
                <c:pt idx="1">
                  <c:v>4.8</c:v>
                </c:pt>
                <c:pt idx="2">
                  <c:v>4.9000000000000004</c:v>
                </c:pt>
              </c:numCache>
            </c:numRef>
          </c:val>
          <c:extLst>
            <c:ext xmlns:c16="http://schemas.microsoft.com/office/drawing/2014/chart" uri="{C3380CC4-5D6E-409C-BE32-E72D297353CC}">
              <c16:uniqueId val="{00000007-22FA-4E1F-975A-7CBEEFDAA335}"/>
            </c:ext>
          </c:extLst>
        </c:ser>
        <c:dLbls>
          <c:showLegendKey val="0"/>
          <c:showVal val="0"/>
          <c:showCatName val="0"/>
          <c:showSerName val="0"/>
          <c:showPercent val="0"/>
          <c:showBubbleSize val="0"/>
        </c:dLbls>
        <c:gapWidth val="80"/>
        <c:axId val="1359218904"/>
        <c:axId val="1359213808"/>
      </c:barChart>
      <c:catAx>
        <c:axId val="135921890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359213808"/>
        <c:crosses val="min"/>
        <c:auto val="0"/>
        <c:lblAlgn val="ctr"/>
        <c:lblOffset val="100"/>
        <c:noMultiLvlLbl val="0"/>
      </c:catAx>
      <c:valAx>
        <c:axId val="1359213808"/>
        <c:scaling>
          <c:orientation val="minMax"/>
          <c:max val="5"/>
          <c:min val="0"/>
        </c:scaling>
        <c:delete val="1"/>
        <c:axPos val="t"/>
        <c:numFmt formatCode="General" sourceLinked="1"/>
        <c:majorTickMark val="out"/>
        <c:minorTickMark val="none"/>
        <c:tickLblPos val="nextTo"/>
        <c:crossAx val="1359218904"/>
        <c:crosses val="min"/>
        <c:crossBetween val="between"/>
      </c:valAx>
    </c:plotArea>
    <c:plotVisOnly val="0"/>
    <c:dispBlanksAs val="gap"/>
    <c:showDLblsOverMax val="1"/>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5-02T11:56:57.149" idx="1">
    <p:pos x="10" y="10"/>
    <p:text>Experience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02T12:11:23.480" idx="2">
    <p:pos x="10" y="10"/>
    <p:text>experience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671CC-D79C-41E7-8494-D055ED0896E2}" type="datetimeFigureOut">
              <a:rPr lang="en-US" smtClean="0"/>
              <a:t>5/16/2019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59EAD7-B706-42A4-8729-CAB56BCCBCCF}" type="slidenum">
              <a:rPr lang="en-US" smtClean="0"/>
              <a:t>‹#›</a:t>
            </a:fld>
            <a:endParaRPr lang="en-US" dirty="0"/>
          </a:p>
        </p:txBody>
      </p:sp>
    </p:spTree>
    <p:extLst>
      <p:ext uri="{BB962C8B-B14F-4D97-AF65-F5344CB8AC3E}">
        <p14:creationId xmlns:p14="http://schemas.microsoft.com/office/powerpoint/2010/main" val="15791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a:t>
            </a:fld>
            <a:endParaRPr lang="en-US" dirty="0"/>
          </a:p>
        </p:txBody>
      </p:sp>
    </p:spTree>
    <p:extLst>
      <p:ext uri="{BB962C8B-B14F-4D97-AF65-F5344CB8AC3E}">
        <p14:creationId xmlns:p14="http://schemas.microsoft.com/office/powerpoint/2010/main" val="917788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10</a:t>
            </a:fld>
            <a:endParaRPr lang="en-US" dirty="0"/>
          </a:p>
        </p:txBody>
      </p:sp>
    </p:spTree>
    <p:extLst>
      <p:ext uri="{BB962C8B-B14F-4D97-AF65-F5344CB8AC3E}">
        <p14:creationId xmlns:p14="http://schemas.microsoft.com/office/powerpoint/2010/main" val="1457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11</a:t>
            </a:fld>
            <a:endParaRPr lang="en-US" dirty="0"/>
          </a:p>
        </p:txBody>
      </p:sp>
    </p:spTree>
    <p:extLst>
      <p:ext uri="{BB962C8B-B14F-4D97-AF65-F5344CB8AC3E}">
        <p14:creationId xmlns:p14="http://schemas.microsoft.com/office/powerpoint/2010/main" val="176307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12</a:t>
            </a:fld>
            <a:endParaRPr lang="en-US" dirty="0"/>
          </a:p>
        </p:txBody>
      </p:sp>
    </p:spTree>
    <p:extLst>
      <p:ext uri="{BB962C8B-B14F-4D97-AF65-F5344CB8AC3E}">
        <p14:creationId xmlns:p14="http://schemas.microsoft.com/office/powerpoint/2010/main" val="72206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15</a:t>
            </a:fld>
            <a:endParaRPr lang="en-US" dirty="0"/>
          </a:p>
        </p:txBody>
      </p:sp>
    </p:spTree>
    <p:extLst>
      <p:ext uri="{BB962C8B-B14F-4D97-AF65-F5344CB8AC3E}">
        <p14:creationId xmlns:p14="http://schemas.microsoft.com/office/powerpoint/2010/main" val="592603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16</a:t>
            </a:fld>
            <a:endParaRPr lang="en-US" dirty="0"/>
          </a:p>
        </p:txBody>
      </p:sp>
    </p:spTree>
    <p:extLst>
      <p:ext uri="{BB962C8B-B14F-4D97-AF65-F5344CB8AC3E}">
        <p14:creationId xmlns:p14="http://schemas.microsoft.com/office/powerpoint/2010/main" val="2221593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17</a:t>
            </a:fld>
            <a:endParaRPr lang="en-US" dirty="0"/>
          </a:p>
        </p:txBody>
      </p:sp>
    </p:spTree>
    <p:extLst>
      <p:ext uri="{BB962C8B-B14F-4D97-AF65-F5344CB8AC3E}">
        <p14:creationId xmlns:p14="http://schemas.microsoft.com/office/powerpoint/2010/main" val="1434434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18</a:t>
            </a:fld>
            <a:endParaRPr lang="en-US" dirty="0"/>
          </a:p>
        </p:txBody>
      </p:sp>
    </p:spTree>
    <p:extLst>
      <p:ext uri="{BB962C8B-B14F-4D97-AF65-F5344CB8AC3E}">
        <p14:creationId xmlns:p14="http://schemas.microsoft.com/office/powerpoint/2010/main" val="1288990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19</a:t>
            </a:fld>
            <a:endParaRPr lang="en-US" dirty="0"/>
          </a:p>
        </p:txBody>
      </p:sp>
    </p:spTree>
    <p:extLst>
      <p:ext uri="{BB962C8B-B14F-4D97-AF65-F5344CB8AC3E}">
        <p14:creationId xmlns:p14="http://schemas.microsoft.com/office/powerpoint/2010/main" val="395504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20</a:t>
            </a:fld>
            <a:endParaRPr lang="en-US" dirty="0"/>
          </a:p>
        </p:txBody>
      </p:sp>
    </p:spTree>
    <p:extLst>
      <p:ext uri="{BB962C8B-B14F-4D97-AF65-F5344CB8AC3E}">
        <p14:creationId xmlns:p14="http://schemas.microsoft.com/office/powerpoint/2010/main" val="4023923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r>
              <a:rPr lang="en-US" baseline="0" dirty="0"/>
              <a:t> T : </a:t>
            </a:r>
            <a:r>
              <a:rPr lang="en-US" baseline="0" dirty="0" err="1"/>
              <a:t>ikke</a:t>
            </a:r>
            <a:r>
              <a:rPr lang="en-US" baseline="0" dirty="0"/>
              <a:t> </a:t>
            </a:r>
            <a:r>
              <a:rPr lang="en-US" baseline="0" dirty="0" err="1"/>
              <a:t>først</a:t>
            </a:r>
            <a:r>
              <a:rPr lang="en-US" baseline="0" dirty="0"/>
              <a:t> </a:t>
            </a:r>
            <a:r>
              <a:rPr lang="en-US" baseline="0" dirty="0" err="1"/>
              <a:t>har</a:t>
            </a:r>
            <a:r>
              <a:rPr lang="en-US" baseline="0" dirty="0"/>
              <a:t> </a:t>
            </a:r>
            <a:r>
              <a:rPr lang="en-US" baseline="0" dirty="0" err="1"/>
              <a:t>lært</a:t>
            </a:r>
            <a:r>
              <a:rPr lang="en-US" baseline="0" dirty="0"/>
              <a:t> for å </a:t>
            </a:r>
            <a:r>
              <a:rPr lang="en-US" baseline="0" dirty="0" err="1"/>
              <a:t>gjennomføre</a:t>
            </a:r>
            <a:r>
              <a:rPr lang="en-US" baseline="0" dirty="0"/>
              <a:t>. </a:t>
            </a:r>
          </a:p>
          <a:p>
            <a:r>
              <a:rPr lang="en-US" baseline="0" dirty="0" err="1"/>
              <a:t>Individets</a:t>
            </a:r>
            <a:r>
              <a:rPr lang="en-US" baseline="0" dirty="0"/>
              <a:t> </a:t>
            </a:r>
            <a:r>
              <a:rPr lang="en-US" baseline="0" dirty="0" err="1"/>
              <a:t>læring</a:t>
            </a:r>
            <a:r>
              <a:rPr lang="en-US" baseline="0" dirty="0"/>
              <a:t> </a:t>
            </a:r>
            <a:r>
              <a:rPr lang="en-US" baseline="0" dirty="0" err="1"/>
              <a:t>er</a:t>
            </a:r>
            <a:r>
              <a:rPr lang="en-US" baseline="0" dirty="0"/>
              <a:t> </a:t>
            </a:r>
            <a:r>
              <a:rPr lang="en-US" baseline="0" dirty="0" err="1"/>
              <a:t>endringsprosjektet</a:t>
            </a:r>
            <a:r>
              <a:rPr lang="en-US" baseline="0" dirty="0"/>
              <a:t> </a:t>
            </a:r>
            <a:r>
              <a:rPr lang="en-US" baseline="0" dirty="0" err="1"/>
              <a:t>og</a:t>
            </a:r>
            <a:r>
              <a:rPr lang="en-US" baseline="0" dirty="0"/>
              <a:t> </a:t>
            </a:r>
            <a:r>
              <a:rPr lang="en-US" baseline="0" dirty="0" err="1"/>
              <a:t>nettverket</a:t>
            </a:r>
            <a:r>
              <a:rPr lang="en-US" baseline="0" dirty="0"/>
              <a:t> de </a:t>
            </a:r>
            <a:r>
              <a:rPr lang="en-US" baseline="0" dirty="0" err="1"/>
              <a:t>har</a:t>
            </a:r>
            <a:r>
              <a:rPr lang="en-US" baseline="0" dirty="0"/>
              <a:t> </a:t>
            </a:r>
            <a:r>
              <a:rPr lang="en-US" baseline="0" dirty="0" err="1"/>
              <a:t>opplevd</a:t>
            </a:r>
            <a:r>
              <a:rPr lang="en-US" baseline="0" dirty="0"/>
              <a:t>/</a:t>
            </a:r>
            <a:r>
              <a:rPr lang="en-US" baseline="0" dirty="0" err="1"/>
              <a:t>vært</a:t>
            </a:r>
            <a:r>
              <a:rPr lang="en-US" baseline="0" dirty="0"/>
              <a:t> med </a:t>
            </a:r>
            <a:r>
              <a:rPr lang="en-US" baseline="0" dirty="0" err="1"/>
              <a:t>på</a:t>
            </a:r>
            <a:r>
              <a:rPr lang="en-US" baseline="0" dirty="0"/>
              <a:t>. </a:t>
            </a:r>
            <a:r>
              <a:rPr lang="en-US" baseline="0" dirty="0" err="1"/>
              <a:t>Har</a:t>
            </a:r>
            <a:r>
              <a:rPr lang="en-US" baseline="0" dirty="0"/>
              <a:t> </a:t>
            </a:r>
            <a:r>
              <a:rPr lang="en-US" baseline="0" dirty="0" err="1"/>
              <a:t>vært</a:t>
            </a:r>
            <a:r>
              <a:rPr lang="en-US" baseline="0" dirty="0"/>
              <a:t> med </a:t>
            </a:r>
            <a:r>
              <a:rPr lang="en-US" baseline="0" dirty="0" err="1"/>
              <a:t>på</a:t>
            </a:r>
            <a:r>
              <a:rPr lang="en-US" baseline="0" dirty="0"/>
              <a:t> </a:t>
            </a:r>
            <a:r>
              <a:rPr lang="en-US" baseline="0" dirty="0" err="1"/>
              <a:t>en</a:t>
            </a:r>
            <a:r>
              <a:rPr lang="en-US" baseline="0" dirty="0"/>
              <a:t> </a:t>
            </a:r>
            <a:r>
              <a:rPr lang="en-US" baseline="0" dirty="0" err="1"/>
              <a:t>utviklingsprosjekt</a:t>
            </a:r>
            <a:r>
              <a:rPr lang="en-US" baseline="0" dirty="0"/>
              <a:t> </a:t>
            </a:r>
            <a:r>
              <a:rPr lang="en-US" baseline="0" dirty="0" err="1"/>
              <a:t>jeg</a:t>
            </a:r>
            <a:r>
              <a:rPr lang="en-US" baseline="0" dirty="0"/>
              <a:t> </a:t>
            </a:r>
            <a:r>
              <a:rPr lang="en-US" baseline="0" dirty="0" err="1"/>
              <a:t>har</a:t>
            </a:r>
            <a:r>
              <a:rPr lang="en-US" baseline="0" dirty="0"/>
              <a:t> </a:t>
            </a:r>
            <a:r>
              <a:rPr lang="en-US" baseline="0" dirty="0" err="1"/>
              <a:t>vært</a:t>
            </a:r>
            <a:r>
              <a:rPr lang="en-US" baseline="0" dirty="0"/>
              <a:t> med </a:t>
            </a:r>
            <a:r>
              <a:rPr lang="en-US" baseline="0" dirty="0" err="1"/>
              <a:t>på</a:t>
            </a:r>
            <a:r>
              <a:rPr lang="en-US" baseline="0" dirty="0"/>
              <a:t>. </a:t>
            </a:r>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21</a:t>
            </a:fld>
            <a:endParaRPr lang="en-US" dirty="0"/>
          </a:p>
        </p:txBody>
      </p:sp>
    </p:spTree>
    <p:extLst>
      <p:ext uri="{BB962C8B-B14F-4D97-AF65-F5344CB8AC3E}">
        <p14:creationId xmlns:p14="http://schemas.microsoft.com/office/powerpoint/2010/main" val="215521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2</a:t>
            </a:fld>
            <a:endParaRPr lang="en-US" dirty="0"/>
          </a:p>
        </p:txBody>
      </p:sp>
    </p:spTree>
    <p:extLst>
      <p:ext uri="{BB962C8B-B14F-4D97-AF65-F5344CB8AC3E}">
        <p14:creationId xmlns:p14="http://schemas.microsoft.com/office/powerpoint/2010/main" val="11856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3</a:t>
            </a:fld>
            <a:endParaRPr lang="en-US" dirty="0"/>
          </a:p>
        </p:txBody>
      </p:sp>
    </p:spTree>
    <p:extLst>
      <p:ext uri="{BB962C8B-B14F-4D97-AF65-F5344CB8AC3E}">
        <p14:creationId xmlns:p14="http://schemas.microsoft.com/office/powerpoint/2010/main" val="221834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870733-CC7F-4069-AAA4-652C3DB3E8D2}" type="slidenum">
              <a:rPr lang="en-US" smtClean="0"/>
              <a:t>4</a:t>
            </a:fld>
            <a:endParaRPr lang="en-US" dirty="0"/>
          </a:p>
        </p:txBody>
      </p:sp>
    </p:spTree>
    <p:extLst>
      <p:ext uri="{BB962C8B-B14F-4D97-AF65-F5344CB8AC3E}">
        <p14:creationId xmlns:p14="http://schemas.microsoft.com/office/powerpoint/2010/main" val="4132840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5</a:t>
            </a:fld>
            <a:endParaRPr lang="en-US" dirty="0"/>
          </a:p>
        </p:txBody>
      </p:sp>
    </p:spTree>
    <p:extLst>
      <p:ext uri="{BB962C8B-B14F-4D97-AF65-F5344CB8AC3E}">
        <p14:creationId xmlns:p14="http://schemas.microsoft.com/office/powerpoint/2010/main" val="2508658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6</a:t>
            </a:fld>
            <a:endParaRPr lang="en-US" dirty="0"/>
          </a:p>
        </p:txBody>
      </p:sp>
    </p:spTree>
    <p:extLst>
      <p:ext uri="{BB962C8B-B14F-4D97-AF65-F5344CB8AC3E}">
        <p14:creationId xmlns:p14="http://schemas.microsoft.com/office/powerpoint/2010/main" val="265850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7</a:t>
            </a:fld>
            <a:endParaRPr lang="en-US" dirty="0"/>
          </a:p>
        </p:txBody>
      </p:sp>
    </p:spTree>
    <p:extLst>
      <p:ext uri="{BB962C8B-B14F-4D97-AF65-F5344CB8AC3E}">
        <p14:creationId xmlns:p14="http://schemas.microsoft.com/office/powerpoint/2010/main" val="2161533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8</a:t>
            </a:fld>
            <a:endParaRPr lang="en-US" dirty="0"/>
          </a:p>
        </p:txBody>
      </p:sp>
    </p:spTree>
    <p:extLst>
      <p:ext uri="{BB962C8B-B14F-4D97-AF65-F5344CB8AC3E}">
        <p14:creationId xmlns:p14="http://schemas.microsoft.com/office/powerpoint/2010/main" val="336354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9EAD7-B706-42A4-8729-CAB56BCCBCCF}" type="slidenum">
              <a:rPr lang="en-US" smtClean="0"/>
              <a:t>9</a:t>
            </a:fld>
            <a:endParaRPr lang="en-US" dirty="0"/>
          </a:p>
        </p:txBody>
      </p:sp>
    </p:spTree>
    <p:extLst>
      <p:ext uri="{BB962C8B-B14F-4D97-AF65-F5344CB8AC3E}">
        <p14:creationId xmlns:p14="http://schemas.microsoft.com/office/powerpoint/2010/main" val="692110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9.jp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0.jpe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11.jpe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2.jpg"/><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3.jpeg"/><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4.jpeg"/><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15.jpeg"/><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16.jpeg"/><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image" Target="../media/image17.jpg"/><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8.JPG"/><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8.JPG"/><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3.jpeg"/><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9.jpeg"/><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22.wmf"/><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22.wmf"/><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20.emf"/><Relationship Id="rId5" Type="http://schemas.openxmlformats.org/officeDocument/2006/relationships/oleObject" Target="../embeddings/oleObject35.bin"/><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tags" Target="../tags/tag72.xml"/><Relationship Id="rId7" Type="http://schemas.openxmlformats.org/officeDocument/2006/relationships/image" Target="../media/image23.wmf"/><Relationship Id="rId2" Type="http://schemas.openxmlformats.org/officeDocument/2006/relationships/tags" Target="../tags/tag71.xml"/><Relationship Id="rId1" Type="http://schemas.openxmlformats.org/officeDocument/2006/relationships/vmlDrawing" Target="../drawings/vmlDrawing36.vml"/><Relationship Id="rId6" Type="http://schemas.openxmlformats.org/officeDocument/2006/relationships/image" Target="../media/image20.emf"/><Relationship Id="rId5" Type="http://schemas.openxmlformats.org/officeDocument/2006/relationships/oleObject" Target="../embeddings/oleObject36.bin"/><Relationship Id="rId4" Type="http://schemas.openxmlformats.org/officeDocument/2006/relationships/slideMaster" Target="../slideMasters/slideMaster3.xml"/><Relationship Id="rId9" Type="http://schemas.openxmlformats.org/officeDocument/2006/relationships/image" Target="../media/image24.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tags" Target="../tags/tag74.xml"/><Relationship Id="rId7" Type="http://schemas.openxmlformats.org/officeDocument/2006/relationships/image" Target="../media/image25.wmf"/><Relationship Id="rId2" Type="http://schemas.openxmlformats.org/officeDocument/2006/relationships/tags" Target="../tags/tag73.xml"/><Relationship Id="rId1" Type="http://schemas.openxmlformats.org/officeDocument/2006/relationships/vmlDrawing" Target="../drawings/vmlDrawing37.vml"/><Relationship Id="rId6" Type="http://schemas.openxmlformats.org/officeDocument/2006/relationships/image" Target="../media/image20.emf"/><Relationship Id="rId5" Type="http://schemas.openxmlformats.org/officeDocument/2006/relationships/oleObject" Target="../embeddings/oleObject37.bin"/><Relationship Id="rId4" Type="http://schemas.openxmlformats.org/officeDocument/2006/relationships/slideMaster" Target="../slideMasters/slideMaster3.xml"/><Relationship Id="rId9" Type="http://schemas.openxmlformats.org/officeDocument/2006/relationships/image" Target="../media/image24.emf"/></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jpe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vmlDrawing" Target="../drawings/vmlDrawing45.vml"/><Relationship Id="rId6" Type="http://schemas.openxmlformats.org/officeDocument/2006/relationships/image" Target="../media/image20.emf"/><Relationship Id="rId5" Type="http://schemas.openxmlformats.org/officeDocument/2006/relationships/oleObject" Target="../embeddings/oleObject45.bin"/><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vmlDrawing" Target="../drawings/vmlDrawing46.vml"/><Relationship Id="rId6" Type="http://schemas.openxmlformats.org/officeDocument/2006/relationships/image" Target="../media/image20.emf"/><Relationship Id="rId5" Type="http://schemas.openxmlformats.org/officeDocument/2006/relationships/oleObject" Target="../embeddings/oleObject46.bin"/><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26.jpg"/><Relationship Id="rId2" Type="http://schemas.openxmlformats.org/officeDocument/2006/relationships/tags" Target="../tags/tag93.xml"/><Relationship Id="rId1" Type="http://schemas.openxmlformats.org/officeDocument/2006/relationships/vmlDrawing" Target="../drawings/vmlDrawing47.vml"/><Relationship Id="rId6" Type="http://schemas.openxmlformats.org/officeDocument/2006/relationships/image" Target="../media/image20.emf"/><Relationship Id="rId5" Type="http://schemas.openxmlformats.org/officeDocument/2006/relationships/oleObject" Target="../embeddings/oleObject47.bin"/><Relationship Id="rId4"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5.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5.jp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49.vml"/><Relationship Id="rId6" Type="http://schemas.openxmlformats.org/officeDocument/2006/relationships/image" Target="../media/image27.emf"/><Relationship Id="rId5" Type="http://schemas.openxmlformats.org/officeDocument/2006/relationships/oleObject" Target="../embeddings/oleObject49.bin"/><Relationship Id="rId4"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0.xml"/><Relationship Id="rId1" Type="http://schemas.openxmlformats.org/officeDocument/2006/relationships/vmlDrawing" Target="../drawings/vmlDrawing51.v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vmlDrawing" Target="../drawings/vmlDrawing52.vml"/><Relationship Id="rId6" Type="http://schemas.openxmlformats.org/officeDocument/2006/relationships/image" Target="../media/image28.png"/><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tags" Target="../tags/tag103.xml"/><Relationship Id="rId7" Type="http://schemas.openxmlformats.org/officeDocument/2006/relationships/image" Target="../media/image29.jpeg"/><Relationship Id="rId2" Type="http://schemas.openxmlformats.org/officeDocument/2006/relationships/tags" Target="../tags/tag102.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0.wmf"/><Relationship Id="rId2" Type="http://schemas.openxmlformats.org/officeDocument/2006/relationships/tags" Target="../tags/tag104.xml"/><Relationship Id="rId1" Type="http://schemas.openxmlformats.org/officeDocument/2006/relationships/vmlDrawing" Target="../drawings/vmlDrawing54.v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5.xml"/><Relationship Id="rId1" Type="http://schemas.openxmlformats.org/officeDocument/2006/relationships/vmlDrawing" Target="../drawings/vmlDrawing55.v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6.xml"/><Relationship Id="rId1" Type="http://schemas.openxmlformats.org/officeDocument/2006/relationships/vmlDrawing" Target="../drawings/vmlDrawing56.v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vmlDrawing" Target="../drawings/vmlDrawing57.vml"/><Relationship Id="rId6" Type="http://schemas.openxmlformats.org/officeDocument/2006/relationships/image" Target="../media/image27.emf"/><Relationship Id="rId5" Type="http://schemas.openxmlformats.org/officeDocument/2006/relationships/oleObject" Target="../embeddings/oleObject57.bin"/><Relationship Id="rId4"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6.jpe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0.wmf"/><Relationship Id="rId2" Type="http://schemas.openxmlformats.org/officeDocument/2006/relationships/tags" Target="../tags/tag109.xml"/><Relationship Id="rId1" Type="http://schemas.openxmlformats.org/officeDocument/2006/relationships/vmlDrawing" Target="../drawings/vmlDrawing58.vml"/><Relationship Id="rId6" Type="http://schemas.openxmlformats.org/officeDocument/2006/relationships/image" Target="../media/image31.jpe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7.jpe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8.jpe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3594718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10" name="Parallelogram 9">
            <a:extLst>
              <a:ext uri="{FF2B5EF4-FFF2-40B4-BE49-F238E27FC236}">
                <a16:creationId xmlns:a16="http://schemas.microsoft.com/office/drawing/2014/main" id="{63425F85-A121-4892-ACD7-33E25FF29B44}"/>
              </a:ext>
            </a:extLst>
          </p:cNvPr>
          <p:cNvSpPr/>
          <p:nvPr userDrawn="1"/>
        </p:nvSpPr>
        <p:spPr>
          <a:xfrm>
            <a:off x="3254487" y="0"/>
            <a:ext cx="11151324" cy="10426700"/>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1" name="Parallelogram 10">
            <a:extLst>
              <a:ext uri="{FF2B5EF4-FFF2-40B4-BE49-F238E27FC236}">
                <a16:creationId xmlns:a16="http://schemas.microsoft.com/office/drawing/2014/main" id="{8476A692-ED46-4818-A2BB-25140EC0E8CD}"/>
              </a:ext>
            </a:extLst>
          </p:cNvPr>
          <p:cNvSpPr/>
          <p:nvPr userDrawn="1"/>
        </p:nvSpPr>
        <p:spPr>
          <a:xfrm>
            <a:off x="2143006" y="-2"/>
            <a:ext cx="13819600" cy="9320311"/>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100" dirty="0"/>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56121" y="-128336"/>
            <a:ext cx="10478188" cy="6993222"/>
          </a:xfrm>
          <a:prstGeom prst="rect">
            <a:avLst/>
          </a:prstGeom>
        </p:spPr>
      </p:pic>
      <p:sp>
        <p:nvSpPr>
          <p:cNvPr id="13" name="Parallelogram 12">
            <a:extLst>
              <a:ext uri="{FF2B5EF4-FFF2-40B4-BE49-F238E27FC236}">
                <a16:creationId xmlns:a16="http://schemas.microsoft.com/office/drawing/2014/main" id="{8476A692-ED46-4818-A2BB-25140EC0E8CD}"/>
              </a:ext>
            </a:extLst>
          </p:cNvPr>
          <p:cNvSpPr/>
          <p:nvPr userDrawn="1"/>
        </p:nvSpPr>
        <p:spPr>
          <a:xfrm rot="465053">
            <a:off x="3747378" y="-219334"/>
            <a:ext cx="4697241" cy="7458594"/>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100" dirty="0"/>
          </a:p>
        </p:txBody>
      </p:sp>
      <p:sp>
        <p:nvSpPr>
          <p:cNvPr id="14" name="Parallelogram 13">
            <a:extLst>
              <a:ext uri="{FF2B5EF4-FFF2-40B4-BE49-F238E27FC236}">
                <a16:creationId xmlns:a16="http://schemas.microsoft.com/office/drawing/2014/main" id="{63425F85-A121-4892-ACD7-33E25FF29B44}"/>
              </a:ext>
            </a:extLst>
          </p:cNvPr>
          <p:cNvSpPr/>
          <p:nvPr userDrawn="1"/>
        </p:nvSpPr>
        <p:spPr>
          <a:xfrm>
            <a:off x="4468013" y="-361507"/>
            <a:ext cx="9656788" cy="722639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Tree>
    <p:extLst>
      <p:ext uri="{BB962C8B-B14F-4D97-AF65-F5344CB8AC3E}">
        <p14:creationId xmlns:p14="http://schemas.microsoft.com/office/powerpoint/2010/main" val="2760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1473952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73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75" y="-72324"/>
            <a:ext cx="12330025" cy="6930324"/>
          </a:xfrm>
          <a:prstGeom prst="rect">
            <a:avLst/>
          </a:prstGeom>
        </p:spPr>
      </p:pic>
      <p:sp>
        <p:nvSpPr>
          <p:cNvPr id="16" name="Rectangle 15"/>
          <p:cNvSpPr/>
          <p:nvPr userDrawn="1"/>
        </p:nvSpPr>
        <p:spPr>
          <a:xfrm>
            <a:off x="0" y="4543425"/>
            <a:ext cx="12325350" cy="1432673"/>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9"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APPENDIX</a:t>
            </a:r>
          </a:p>
        </p:txBody>
      </p:sp>
    </p:spTree>
    <p:extLst>
      <p:ext uri="{BB962C8B-B14F-4D97-AF65-F5344CB8AC3E}">
        <p14:creationId xmlns:p14="http://schemas.microsoft.com/office/powerpoint/2010/main" val="241592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3035968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5"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9" name="Picture 8"/>
          <p:cNvPicPr>
            <a:picLocks noChangeAspect="1"/>
          </p:cNvPicPr>
          <p:nvPr userDrawn="1"/>
        </p:nvPicPr>
        <p:blipFill rotWithShape="1">
          <a:blip r:embed="rId7" cstate="print">
            <a:extLst>
              <a:ext uri="{28A0092B-C50C-407E-A947-70E740481C1C}">
                <a14:useLocalDpi xmlns:a14="http://schemas.microsoft.com/office/drawing/2010/main" val="0"/>
              </a:ext>
            </a:extLst>
          </a:blip>
          <a:srcRect l="10417" t="19319" r="14582" b="50926"/>
          <a:stretch/>
        </p:blipFill>
        <p:spPr>
          <a:xfrm>
            <a:off x="-107801" y="-53901"/>
            <a:ext cx="12312376" cy="7327217"/>
          </a:xfrm>
          <a:prstGeom prst="rect">
            <a:avLst/>
          </a:prstGeom>
        </p:spPr>
      </p:pic>
      <p:sp>
        <p:nvSpPr>
          <p:cNvPr id="16" name="Rectangle 15"/>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7"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IMPACT</a:t>
            </a:r>
          </a:p>
        </p:txBody>
      </p:sp>
    </p:spTree>
    <p:extLst>
      <p:ext uri="{BB962C8B-B14F-4D97-AF65-F5344CB8AC3E}">
        <p14:creationId xmlns:p14="http://schemas.microsoft.com/office/powerpoint/2010/main" val="206608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3526574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469"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16" name="Rectangle 15"/>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060" y="-1085563"/>
            <a:ext cx="12386930" cy="9047245"/>
          </a:xfrm>
          <a:prstGeom prst="rect">
            <a:avLst/>
          </a:prstGeom>
        </p:spPr>
      </p:pic>
      <p:sp>
        <p:nvSpPr>
          <p:cNvPr id="8" name="Rectangle 7"/>
          <p:cNvSpPr/>
          <p:nvPr userDrawn="1"/>
        </p:nvSpPr>
        <p:spPr>
          <a:xfrm>
            <a:off x="-85060" y="4553698"/>
            <a:ext cx="12620846"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0" name="Title Placeholder 1"/>
          <p:cNvSpPr txBox="1">
            <a:spLocks/>
          </p:cNvSpPr>
          <p:nvPr userDrawn="1"/>
        </p:nvSpPr>
        <p:spPr>
          <a:xfrm>
            <a:off x="533404" y="4862562"/>
            <a:ext cx="11352968"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IMPACT</a:t>
            </a:r>
          </a:p>
        </p:txBody>
      </p:sp>
    </p:spTree>
    <p:extLst>
      <p:ext uri="{BB962C8B-B14F-4D97-AF65-F5344CB8AC3E}">
        <p14:creationId xmlns:p14="http://schemas.microsoft.com/office/powerpoint/2010/main" val="15136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1723475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7" name="Picture 6">
            <a:extLst>
              <a:ext uri="{FF2B5EF4-FFF2-40B4-BE49-F238E27FC236}">
                <a16:creationId xmlns:a16="http://schemas.microsoft.com/office/drawing/2014/main" id="{0595D691-9CD3-4154-8730-F2B76BAC24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3570" r="1272" b="15062"/>
          <a:stretch/>
        </p:blipFill>
        <p:spPr>
          <a:xfrm>
            <a:off x="-12575" y="0"/>
            <a:ext cx="12204575" cy="7843074"/>
          </a:xfrm>
          <a:prstGeom prst="rect">
            <a:avLst/>
          </a:prstGeom>
        </p:spPr>
      </p:pic>
      <p:sp>
        <p:nvSpPr>
          <p:cNvPr id="16" name="Rectangle 15"/>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7"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CHALLENGE</a:t>
            </a:r>
          </a:p>
        </p:txBody>
      </p:sp>
    </p:spTree>
    <p:extLst>
      <p:ext uri="{BB962C8B-B14F-4D97-AF65-F5344CB8AC3E}">
        <p14:creationId xmlns:p14="http://schemas.microsoft.com/office/powerpoint/2010/main" val="3548317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866334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037"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58508" y="-94629"/>
            <a:ext cx="10098591" cy="7134368"/>
          </a:xfrm>
          <a:prstGeom prst="rect">
            <a:avLst/>
          </a:prstGeom>
        </p:spPr>
      </p:pic>
      <p:sp>
        <p:nvSpPr>
          <p:cNvPr id="8" name="Parallelogram 7">
            <a:extLst>
              <a:ext uri="{FF2B5EF4-FFF2-40B4-BE49-F238E27FC236}">
                <a16:creationId xmlns:a16="http://schemas.microsoft.com/office/drawing/2014/main" id="{63425F85-A121-4892-ACD7-33E25FF29B44}"/>
              </a:ext>
            </a:extLst>
          </p:cNvPr>
          <p:cNvSpPr/>
          <p:nvPr userDrawn="1"/>
        </p:nvSpPr>
        <p:spPr>
          <a:xfrm>
            <a:off x="-5400000" y="-106327"/>
            <a:ext cx="14518600" cy="7146065"/>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9" name="Parallelogram 8">
            <a:extLst>
              <a:ext uri="{FF2B5EF4-FFF2-40B4-BE49-F238E27FC236}">
                <a16:creationId xmlns:a16="http://schemas.microsoft.com/office/drawing/2014/main" id="{8476A692-ED46-4818-A2BB-25140EC0E8CD}"/>
              </a:ext>
            </a:extLst>
          </p:cNvPr>
          <p:cNvSpPr/>
          <p:nvPr userDrawn="1"/>
        </p:nvSpPr>
        <p:spPr>
          <a:xfrm>
            <a:off x="-4113932" y="-106328"/>
            <a:ext cx="14540632" cy="7146065"/>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1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7018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910438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059"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59086" y="-167818"/>
            <a:ext cx="5272614" cy="7033666"/>
          </a:xfrm>
          <a:prstGeom prst="rect">
            <a:avLst/>
          </a:prstGeom>
        </p:spPr>
      </p:pic>
      <p:sp>
        <p:nvSpPr>
          <p:cNvPr id="11" name="Parallelogram 10">
            <a:extLst>
              <a:ext uri="{FF2B5EF4-FFF2-40B4-BE49-F238E27FC236}">
                <a16:creationId xmlns:a16="http://schemas.microsoft.com/office/drawing/2014/main" id="{14ABE21B-FF8D-4A9D-9DDE-4658E6324624}"/>
              </a:ext>
            </a:extLst>
          </p:cNvPr>
          <p:cNvSpPr/>
          <p:nvPr userDrawn="1"/>
        </p:nvSpPr>
        <p:spPr>
          <a:xfrm>
            <a:off x="-5400000" y="-215900"/>
            <a:ext cx="14400000" cy="7081748"/>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41A13AD1-E716-473F-9DD3-EBF8C5AA24ED}"/>
              </a:ext>
            </a:extLst>
          </p:cNvPr>
          <p:cNvSpPr/>
          <p:nvPr userDrawn="1"/>
        </p:nvSpPr>
        <p:spPr>
          <a:xfrm>
            <a:off x="-4320000" y="-330200"/>
            <a:ext cx="14400000" cy="7188523"/>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47764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664432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75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83294" y="0"/>
            <a:ext cx="8516722" cy="6858000"/>
          </a:xfrm>
          <a:prstGeom prst="rect">
            <a:avLst/>
          </a:prstGeom>
        </p:spPr>
      </p:pic>
      <p:sp>
        <p:nvSpPr>
          <p:cNvPr id="11" name="Parallelogram 10">
            <a:extLst>
              <a:ext uri="{FF2B5EF4-FFF2-40B4-BE49-F238E27FC236}">
                <a16:creationId xmlns:a16="http://schemas.microsoft.com/office/drawing/2014/main" id="{14ABE21B-FF8D-4A9D-9DDE-4658E6324624}"/>
              </a:ext>
            </a:extLst>
          </p:cNvPr>
          <p:cNvSpPr/>
          <p:nvPr userDrawn="1"/>
        </p:nvSpPr>
        <p:spPr>
          <a:xfrm>
            <a:off x="-5400000" y="-127819"/>
            <a:ext cx="14400000" cy="6993667"/>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41A13AD1-E716-473F-9DD3-EBF8C5AA24ED}"/>
              </a:ext>
            </a:extLst>
          </p:cNvPr>
          <p:cNvSpPr/>
          <p:nvPr userDrawn="1"/>
        </p:nvSpPr>
        <p:spPr>
          <a:xfrm>
            <a:off x="-4320000" y="-275302"/>
            <a:ext cx="14400000" cy="7133626"/>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Tree>
    <p:extLst>
      <p:ext uri="{BB962C8B-B14F-4D97-AF65-F5344CB8AC3E}">
        <p14:creationId xmlns:p14="http://schemas.microsoft.com/office/powerpoint/2010/main" val="41956151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931849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817"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l="8395" t="23333" r="22394"/>
          <a:stretch/>
        </p:blipFill>
        <p:spPr>
          <a:xfrm>
            <a:off x="4331300" y="-29667"/>
            <a:ext cx="9337400" cy="6895515"/>
          </a:xfrm>
          <a:prstGeom prst="rect">
            <a:avLst/>
          </a:prstGeom>
        </p:spPr>
      </p:pic>
      <p:sp>
        <p:nvSpPr>
          <p:cNvPr id="10" name="Parallelogram 9">
            <a:extLst>
              <a:ext uri="{FF2B5EF4-FFF2-40B4-BE49-F238E27FC236}">
                <a16:creationId xmlns:a16="http://schemas.microsoft.com/office/drawing/2014/main" id="{14ABE21B-FF8D-4A9D-9DDE-4658E6324624}"/>
              </a:ext>
            </a:extLst>
          </p:cNvPr>
          <p:cNvSpPr/>
          <p:nvPr userDrawn="1"/>
        </p:nvSpPr>
        <p:spPr>
          <a:xfrm>
            <a:off x="-5400000" y="-127819"/>
            <a:ext cx="14400000" cy="6993667"/>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3" name="Parallelogram 12">
            <a:extLst>
              <a:ext uri="{FF2B5EF4-FFF2-40B4-BE49-F238E27FC236}">
                <a16:creationId xmlns:a16="http://schemas.microsoft.com/office/drawing/2014/main" id="{41A13AD1-E716-473F-9DD3-EBF8C5AA24ED}"/>
              </a:ext>
            </a:extLst>
          </p:cNvPr>
          <p:cNvSpPr/>
          <p:nvPr userDrawn="1"/>
        </p:nvSpPr>
        <p:spPr>
          <a:xfrm>
            <a:off x="-4320000" y="-275302"/>
            <a:ext cx="14400000" cy="7133626"/>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Tree>
    <p:extLst>
      <p:ext uri="{BB962C8B-B14F-4D97-AF65-F5344CB8AC3E}">
        <p14:creationId xmlns:p14="http://schemas.microsoft.com/office/powerpoint/2010/main" val="3136619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79820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08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10" name="Bilde">
            <a:extLst>
              <a:ext uri="{FF2B5EF4-FFF2-40B4-BE49-F238E27FC236}">
                <a16:creationId xmlns:a16="http://schemas.microsoft.com/office/drawing/2014/main" id="{255F860A-B8E0-4FD1-BE29-11500C18CB7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749" r="40298"/>
          <a:stretch/>
        </p:blipFill>
        <p:spPr>
          <a:xfrm>
            <a:off x="6923440" y="-32927"/>
            <a:ext cx="7278881" cy="6872805"/>
          </a:xfrm>
          <a:prstGeom prst="rect">
            <a:avLst/>
          </a:prstGeom>
        </p:spPr>
      </p:pic>
      <p:sp>
        <p:nvSpPr>
          <p:cNvPr id="11" name="Parallelogram 10">
            <a:extLst>
              <a:ext uri="{FF2B5EF4-FFF2-40B4-BE49-F238E27FC236}">
                <a16:creationId xmlns:a16="http://schemas.microsoft.com/office/drawing/2014/main" id="{E93FCBDD-FBD2-4B4B-9A41-752D2B10E7B2}"/>
              </a:ext>
            </a:extLst>
          </p:cNvPr>
          <p:cNvSpPr/>
          <p:nvPr userDrawn="1"/>
        </p:nvSpPr>
        <p:spPr>
          <a:xfrm>
            <a:off x="-5400000" y="20548"/>
            <a:ext cx="14400000" cy="6858000"/>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F86B2D25-68E0-4447-BFEC-D7D9B1AA6948}"/>
              </a:ext>
            </a:extLst>
          </p:cNvPr>
          <p:cNvSpPr/>
          <p:nvPr userDrawn="1"/>
        </p:nvSpPr>
        <p:spPr>
          <a:xfrm>
            <a:off x="-4320000" y="-1"/>
            <a:ext cx="14400000" cy="6845623"/>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3" name="Content Placeholder 2">
            <a:extLst>
              <a:ext uri="{FF2B5EF4-FFF2-40B4-BE49-F238E27FC236}">
                <a16:creationId xmlns:a16="http://schemas.microsoft.com/office/drawing/2014/main" id="{C00E228F-E997-49FE-86C9-75709600FA83}"/>
              </a:ext>
            </a:extLst>
          </p:cNvPr>
          <p:cNvSpPr txBox="1">
            <a:spLocks/>
          </p:cNvSpPr>
          <p:nvPr userDrawn="1"/>
        </p:nvSpPr>
        <p:spPr>
          <a:xfrm>
            <a:off x="720138" y="1188358"/>
            <a:ext cx="7460367" cy="432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a:spcBef>
                <a:spcPts val="1400"/>
              </a:spcBef>
            </a:pPr>
            <a:endParaRPr lang="en-US" sz="14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476049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116039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57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sp>
        <p:nvSpPr>
          <p:cNvPr id="13" name="Content Placeholder 2">
            <a:extLst>
              <a:ext uri="{FF2B5EF4-FFF2-40B4-BE49-F238E27FC236}">
                <a16:creationId xmlns:a16="http://schemas.microsoft.com/office/drawing/2014/main" id="{C00E228F-E997-49FE-86C9-75709600FA83}"/>
              </a:ext>
            </a:extLst>
          </p:cNvPr>
          <p:cNvSpPr txBox="1">
            <a:spLocks/>
          </p:cNvSpPr>
          <p:nvPr userDrawn="1"/>
        </p:nvSpPr>
        <p:spPr>
          <a:xfrm>
            <a:off x="720138" y="1188358"/>
            <a:ext cx="7460367" cy="432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a:spcBef>
                <a:spcPts val="1400"/>
              </a:spcBef>
            </a:pPr>
            <a:endParaRPr lang="en-US" sz="14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rotWithShape="1">
          <a:blip r:embed="rId7">
            <a:extLst>
              <a:ext uri="{28A0092B-C50C-407E-A947-70E740481C1C}">
                <a14:useLocalDpi xmlns:a14="http://schemas.microsoft.com/office/drawing/2010/main" val="0"/>
              </a:ext>
            </a:extLst>
          </a:blip>
          <a:srcRect r="10370"/>
          <a:stretch/>
        </p:blipFill>
        <p:spPr>
          <a:xfrm>
            <a:off x="7198946" y="-152400"/>
            <a:ext cx="4993054" cy="7427684"/>
          </a:xfrm>
          <a:prstGeom prst="rect">
            <a:avLst/>
          </a:prstGeom>
        </p:spPr>
      </p:pic>
      <p:sp>
        <p:nvSpPr>
          <p:cNvPr id="11" name="Parallelogram 10">
            <a:extLst>
              <a:ext uri="{FF2B5EF4-FFF2-40B4-BE49-F238E27FC236}">
                <a16:creationId xmlns:a16="http://schemas.microsoft.com/office/drawing/2014/main" id="{E93FCBDD-FBD2-4B4B-9A41-752D2B10E7B2}"/>
              </a:ext>
            </a:extLst>
          </p:cNvPr>
          <p:cNvSpPr/>
          <p:nvPr userDrawn="1"/>
        </p:nvSpPr>
        <p:spPr>
          <a:xfrm>
            <a:off x="-5400000" y="-152400"/>
            <a:ext cx="14400000" cy="7594600"/>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F86B2D25-68E0-4447-BFEC-D7D9B1AA6948}"/>
              </a:ext>
            </a:extLst>
          </p:cNvPr>
          <p:cNvSpPr/>
          <p:nvPr userDrawn="1"/>
        </p:nvSpPr>
        <p:spPr>
          <a:xfrm>
            <a:off x="-4104100" y="-152400"/>
            <a:ext cx="14400000" cy="7708900"/>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Tree>
    <p:extLst>
      <p:ext uri="{BB962C8B-B14F-4D97-AF65-F5344CB8AC3E}">
        <p14:creationId xmlns:p14="http://schemas.microsoft.com/office/powerpoint/2010/main" val="15506288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4010363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11"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7" name="Picture 6"/>
          <p:cNvPicPr>
            <a:picLocks noChangeAspect="1"/>
          </p:cNvPicPr>
          <p:nvPr userDrawn="1"/>
        </p:nvPicPr>
        <p:blipFill rotWithShape="1">
          <a:blip r:embed="rId7" cstate="print">
            <a:extLst>
              <a:ext uri="{28A0092B-C50C-407E-A947-70E740481C1C}">
                <a14:useLocalDpi xmlns:a14="http://schemas.microsoft.com/office/drawing/2010/main" val="0"/>
              </a:ext>
            </a:extLst>
          </a:blip>
          <a:srcRect l="49042" t="10468" r="20792" b="32278"/>
          <a:stretch/>
        </p:blipFill>
        <p:spPr>
          <a:xfrm>
            <a:off x="0" y="1"/>
            <a:ext cx="6144126" cy="7148434"/>
          </a:xfrm>
          <a:prstGeom prst="rect">
            <a:avLst/>
          </a:prstGeom>
        </p:spPr>
      </p:pic>
      <p:sp>
        <p:nvSpPr>
          <p:cNvPr id="2" name="Title 1"/>
          <p:cNvSpPr>
            <a:spLocks noGrp="1"/>
          </p:cNvSpPr>
          <p:nvPr>
            <p:ph type="ctrTitle"/>
          </p:nvPr>
        </p:nvSpPr>
        <p:spPr>
          <a:xfrm>
            <a:off x="5662862" y="1122363"/>
            <a:ext cx="5005137"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12" name="Parallelogram 11">
            <a:extLst>
              <a:ext uri="{FF2B5EF4-FFF2-40B4-BE49-F238E27FC236}">
                <a16:creationId xmlns:a16="http://schemas.microsoft.com/office/drawing/2014/main" id="{8476A692-ED46-4818-A2BB-25140EC0E8CD}"/>
              </a:ext>
            </a:extLst>
          </p:cNvPr>
          <p:cNvSpPr/>
          <p:nvPr userDrawn="1"/>
        </p:nvSpPr>
        <p:spPr>
          <a:xfrm rot="465053">
            <a:off x="2551031" y="0"/>
            <a:ext cx="5855032" cy="7620000"/>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100" dirty="0"/>
          </a:p>
        </p:txBody>
      </p:sp>
      <p:sp>
        <p:nvSpPr>
          <p:cNvPr id="13" name="Parallelogram 12">
            <a:extLst>
              <a:ext uri="{FF2B5EF4-FFF2-40B4-BE49-F238E27FC236}">
                <a16:creationId xmlns:a16="http://schemas.microsoft.com/office/drawing/2014/main" id="{63425F85-A121-4892-ACD7-33E25FF29B44}"/>
              </a:ext>
            </a:extLst>
          </p:cNvPr>
          <p:cNvSpPr/>
          <p:nvPr userDrawn="1"/>
        </p:nvSpPr>
        <p:spPr>
          <a:xfrm>
            <a:off x="3801979" y="-128336"/>
            <a:ext cx="10331116" cy="712269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Tree>
    <p:extLst>
      <p:ext uri="{BB962C8B-B14F-4D97-AF65-F5344CB8AC3E}">
        <p14:creationId xmlns:p14="http://schemas.microsoft.com/office/powerpoint/2010/main" val="1550333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4109637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9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sp>
        <p:nvSpPr>
          <p:cNvPr id="11" name="Parallelogram 10">
            <a:extLst>
              <a:ext uri="{FF2B5EF4-FFF2-40B4-BE49-F238E27FC236}">
                <a16:creationId xmlns:a16="http://schemas.microsoft.com/office/drawing/2014/main" id="{E93FCBDD-FBD2-4B4B-9A41-752D2B10E7B2}"/>
              </a:ext>
            </a:extLst>
          </p:cNvPr>
          <p:cNvSpPr/>
          <p:nvPr userDrawn="1"/>
        </p:nvSpPr>
        <p:spPr>
          <a:xfrm>
            <a:off x="-5400000" y="20548"/>
            <a:ext cx="14400000" cy="6858000"/>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F86B2D25-68E0-4447-BFEC-D7D9B1AA6948}"/>
              </a:ext>
            </a:extLst>
          </p:cNvPr>
          <p:cNvSpPr/>
          <p:nvPr userDrawn="1"/>
        </p:nvSpPr>
        <p:spPr>
          <a:xfrm>
            <a:off x="-3926300" y="-69689"/>
            <a:ext cx="14400000" cy="6845623"/>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pic>
        <p:nvPicPr>
          <p:cNvPr id="6" name="Picture 5"/>
          <p:cNvPicPr>
            <a:picLocks noChangeAspect="1"/>
          </p:cNvPicPr>
          <p:nvPr userDrawn="1"/>
        </p:nvPicPr>
        <p:blipFill rotWithShape="1">
          <a:blip r:embed="rId7">
            <a:extLst>
              <a:ext uri="{28A0092B-C50C-407E-A947-70E740481C1C}">
                <a14:useLocalDpi xmlns:a14="http://schemas.microsoft.com/office/drawing/2010/main" val="0"/>
              </a:ext>
            </a:extLst>
          </a:blip>
          <a:srcRect r="10370"/>
          <a:stretch/>
        </p:blipFill>
        <p:spPr>
          <a:xfrm>
            <a:off x="7581900" y="-12378"/>
            <a:ext cx="4610100" cy="6858000"/>
          </a:xfrm>
          <a:prstGeom prst="rect">
            <a:avLst/>
          </a:prstGeom>
        </p:spPr>
      </p:pic>
      <p:sp>
        <p:nvSpPr>
          <p:cNvPr id="13" name="Content Placeholder 2">
            <a:extLst>
              <a:ext uri="{FF2B5EF4-FFF2-40B4-BE49-F238E27FC236}">
                <a16:creationId xmlns:a16="http://schemas.microsoft.com/office/drawing/2014/main" id="{C00E228F-E997-49FE-86C9-75709600FA83}"/>
              </a:ext>
            </a:extLst>
          </p:cNvPr>
          <p:cNvSpPr txBox="1">
            <a:spLocks/>
          </p:cNvSpPr>
          <p:nvPr userDrawn="1"/>
        </p:nvSpPr>
        <p:spPr>
          <a:xfrm>
            <a:off x="720138" y="1188358"/>
            <a:ext cx="7460367" cy="432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a:spcBef>
                <a:spcPts val="1400"/>
              </a:spcBef>
            </a:pPr>
            <a:endParaRPr lang="en-US" sz="14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665389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179438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35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49042" t="10468" r="20792" b="32278"/>
          <a:stretch/>
        </p:blipFill>
        <p:spPr>
          <a:xfrm>
            <a:off x="6248400" y="0"/>
            <a:ext cx="5987716" cy="6966457"/>
          </a:xfrm>
          <a:prstGeom prst="rect">
            <a:avLst/>
          </a:prstGeom>
        </p:spPr>
      </p:pic>
      <p:sp>
        <p:nvSpPr>
          <p:cNvPr id="11" name="Parallelogram 10">
            <a:extLst>
              <a:ext uri="{FF2B5EF4-FFF2-40B4-BE49-F238E27FC236}">
                <a16:creationId xmlns:a16="http://schemas.microsoft.com/office/drawing/2014/main" id="{E93FCBDD-FBD2-4B4B-9A41-752D2B10E7B2}"/>
              </a:ext>
            </a:extLst>
          </p:cNvPr>
          <p:cNvSpPr/>
          <p:nvPr userDrawn="1"/>
        </p:nvSpPr>
        <p:spPr>
          <a:xfrm>
            <a:off x="-5400000" y="-330200"/>
            <a:ext cx="14400000" cy="7208748"/>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2" name="Parallelogram 11">
            <a:extLst>
              <a:ext uri="{FF2B5EF4-FFF2-40B4-BE49-F238E27FC236}">
                <a16:creationId xmlns:a16="http://schemas.microsoft.com/office/drawing/2014/main" id="{F86B2D25-68E0-4447-BFEC-D7D9B1AA6948}"/>
              </a:ext>
            </a:extLst>
          </p:cNvPr>
          <p:cNvSpPr/>
          <p:nvPr userDrawn="1"/>
        </p:nvSpPr>
        <p:spPr>
          <a:xfrm>
            <a:off x="-4356100" y="-203200"/>
            <a:ext cx="14436100" cy="7391399"/>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3" name="Content Placeholder 2">
            <a:extLst>
              <a:ext uri="{FF2B5EF4-FFF2-40B4-BE49-F238E27FC236}">
                <a16:creationId xmlns:a16="http://schemas.microsoft.com/office/drawing/2014/main" id="{C00E228F-E997-49FE-86C9-75709600FA83}"/>
              </a:ext>
            </a:extLst>
          </p:cNvPr>
          <p:cNvSpPr txBox="1">
            <a:spLocks/>
          </p:cNvSpPr>
          <p:nvPr userDrawn="1"/>
        </p:nvSpPr>
        <p:spPr>
          <a:xfrm>
            <a:off x="720138" y="1188358"/>
            <a:ext cx="7460367" cy="432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a:spcBef>
                <a:spcPts val="1400"/>
              </a:spcBef>
            </a:pPr>
            <a:endParaRPr lang="en-US" sz="14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90722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373755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919"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Arial Black" panose="020B0A04020102020204" pitchFamily="34" charset="0"/>
              <a:ea typeface="+mn-ea"/>
              <a:cs typeface="Arial" panose="020B0604020202020204" pitchFamily="34" charset="0"/>
              <a:sym typeface="Arial Black" panose="020B0A04020102020204" pitchFamily="34" charset="0"/>
            </a:endParaRPr>
          </a:p>
        </p:txBody>
      </p:sp>
      <p:sp>
        <p:nvSpPr>
          <p:cNvPr id="13" name="Content Placeholder 2">
            <a:extLst>
              <a:ext uri="{FF2B5EF4-FFF2-40B4-BE49-F238E27FC236}">
                <a16:creationId xmlns:a16="http://schemas.microsoft.com/office/drawing/2014/main" id="{C00E228F-E997-49FE-86C9-75709600FA83}"/>
              </a:ext>
            </a:extLst>
          </p:cNvPr>
          <p:cNvSpPr txBox="1">
            <a:spLocks/>
          </p:cNvSpPr>
          <p:nvPr userDrawn="1"/>
        </p:nvSpPr>
        <p:spPr>
          <a:xfrm>
            <a:off x="720138" y="1188358"/>
            <a:ext cx="7460367" cy="432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a:spcBef>
                <a:spcPts val="1400"/>
              </a:spcBef>
            </a:pPr>
            <a:endParaRPr lang="en-US" sz="1400" dirty="0"/>
          </a:p>
        </p:txBody>
      </p:sp>
      <p:sp>
        <p:nvSpPr>
          <p:cNvPr id="2" name="Title 1">
            <a:extLst>
              <a:ext uri="{FF2B5EF4-FFF2-40B4-BE49-F238E27FC236}">
                <a16:creationId xmlns:a16="http://schemas.microsoft.com/office/drawing/2014/main" id="{E8293121-86C3-475C-909A-D75DC225B235}"/>
              </a:ext>
            </a:extLst>
          </p:cNvPr>
          <p:cNvSpPr>
            <a:spLocks noGrp="1"/>
          </p:cNvSpPr>
          <p:nvPr>
            <p:ph type="title"/>
          </p:nvPr>
        </p:nvSpPr>
        <p:spPr>
          <a:xfrm>
            <a:off x="596900" y="520467"/>
            <a:ext cx="6686216" cy="1325563"/>
          </a:xfrm>
        </p:spPr>
        <p:txBody>
          <a:bodyPr>
            <a:normAutofit/>
          </a:bodyPr>
          <a:lstStyle>
            <a:lvl1pPr marL="0" algn="l" defTabSz="914357" rtl="0" eaLnBrk="1" latinLnBrk="0" hangingPunct="1">
              <a:defRPr lang="nb-NO" sz="2400" kern="1200" dirty="0">
                <a:solidFill>
                  <a:schemeClr val="tx1"/>
                </a:solidFill>
                <a:latin typeface="Arial Black" panose="020B0A04020102020204" pitchFamily="34" charset="0"/>
                <a:ea typeface="+mn-ea"/>
                <a:cs typeface="Arial" panose="020B0604020202020204" pitchFamily="34" charset="0"/>
              </a:defRPr>
            </a:lvl1pPr>
          </a:lstStyle>
          <a:p>
            <a:r>
              <a:rPr lang="en-US" dirty="0"/>
              <a:t>Click to edit Master title style</a:t>
            </a:r>
          </a:p>
        </p:txBody>
      </p:sp>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l="23383"/>
          <a:stretch/>
        </p:blipFill>
        <p:spPr>
          <a:xfrm>
            <a:off x="5427406" y="-196645"/>
            <a:ext cx="6783123" cy="7203837"/>
          </a:xfrm>
          <a:prstGeom prst="rect">
            <a:avLst/>
          </a:prstGeom>
        </p:spPr>
      </p:pic>
      <p:sp>
        <p:nvSpPr>
          <p:cNvPr id="3" name="Content Placeholder 2">
            <a:extLst>
              <a:ext uri="{FF2B5EF4-FFF2-40B4-BE49-F238E27FC236}">
                <a16:creationId xmlns:a16="http://schemas.microsoft.com/office/drawing/2014/main" id="{D8888C4B-4218-4DC0-A5EB-C169DBE6E975}"/>
              </a:ext>
            </a:extLst>
          </p:cNvPr>
          <p:cNvSpPr>
            <a:spLocks noGrp="1"/>
          </p:cNvSpPr>
          <p:nvPr>
            <p:ph idx="1"/>
          </p:nvPr>
        </p:nvSpPr>
        <p:spPr>
          <a:xfrm>
            <a:off x="596900" y="19809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arallelogram 13">
            <a:extLst>
              <a:ext uri="{FF2B5EF4-FFF2-40B4-BE49-F238E27FC236}">
                <a16:creationId xmlns:a16="http://schemas.microsoft.com/office/drawing/2014/main" id="{E93FCBDD-FBD2-4B4B-9A41-752D2B10E7B2}"/>
              </a:ext>
            </a:extLst>
          </p:cNvPr>
          <p:cNvSpPr/>
          <p:nvPr userDrawn="1"/>
        </p:nvSpPr>
        <p:spPr>
          <a:xfrm>
            <a:off x="-5400000" y="-196645"/>
            <a:ext cx="14400000" cy="7305368"/>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5" name="Parallelogram 14">
            <a:extLst>
              <a:ext uri="{FF2B5EF4-FFF2-40B4-BE49-F238E27FC236}">
                <a16:creationId xmlns:a16="http://schemas.microsoft.com/office/drawing/2014/main" id="{F86B2D25-68E0-4447-BFEC-D7D9B1AA6948}"/>
              </a:ext>
            </a:extLst>
          </p:cNvPr>
          <p:cNvSpPr/>
          <p:nvPr userDrawn="1"/>
        </p:nvSpPr>
        <p:spPr>
          <a:xfrm>
            <a:off x="-4467483" y="-174562"/>
            <a:ext cx="14545548" cy="7159670"/>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dirty="0"/>
          </a:p>
        </p:txBody>
      </p:sp>
      <p:sp>
        <p:nvSpPr>
          <p:cNvPr id="17" name="Content Placeholder 2">
            <a:extLst>
              <a:ext uri="{FF2B5EF4-FFF2-40B4-BE49-F238E27FC236}">
                <a16:creationId xmlns:a16="http://schemas.microsoft.com/office/drawing/2014/main" id="{D8888C4B-4218-4DC0-A5EB-C169DBE6E975}"/>
              </a:ext>
            </a:extLst>
          </p:cNvPr>
          <p:cNvSpPr>
            <a:spLocks noGrp="1"/>
          </p:cNvSpPr>
          <p:nvPr>
            <p:ph idx="10"/>
          </p:nvPr>
        </p:nvSpPr>
        <p:spPr>
          <a:xfrm>
            <a:off x="749300" y="2133367"/>
            <a:ext cx="6686216"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562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1887685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106"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1044533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1023972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3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8" name="Footer Placeholder 7"/>
          <p:cNvSpPr>
            <a:spLocks noGrp="1"/>
          </p:cNvSpPr>
          <p:nvPr>
            <p:ph type="ftr" sz="quarter" idx="11"/>
          </p:nvPr>
        </p:nvSpPr>
        <p:spPr/>
        <p:txBody>
          <a:bodyPr/>
          <a:lstStyle>
            <a:lvl1pPr eaLnBrk="1">
              <a:defRPr/>
            </a:lvl1pPr>
          </a:lstStyle>
          <a:p>
            <a:endParaRPr lang="en-US" dirty="0"/>
          </a:p>
        </p:txBody>
      </p:sp>
      <p:sp>
        <p:nvSpPr>
          <p:cNvPr id="9" name="Slide Number Placeholder 8"/>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3127668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41748394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5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4" name="Footer Placeholder 3"/>
          <p:cNvSpPr>
            <a:spLocks noGrp="1"/>
          </p:cNvSpPr>
          <p:nvPr>
            <p:ph type="ftr" sz="quarter" idx="11"/>
          </p:nvPr>
        </p:nvSpPr>
        <p:spPr/>
        <p:txBody>
          <a:bodyPr/>
          <a:lstStyle>
            <a:lvl1pPr eaLnBrk="1">
              <a:defRPr/>
            </a:lvl1pPr>
          </a:lstStyle>
          <a:p>
            <a:endParaRPr lang="en-US" dirty="0"/>
          </a:p>
        </p:txBody>
      </p:sp>
      <p:sp>
        <p:nvSpPr>
          <p:cNvPr id="5" name="Slide Number Placeholder 4"/>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284859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3" name="Footer Placeholder 2"/>
          <p:cNvSpPr>
            <a:spLocks noGrp="1"/>
          </p:cNvSpPr>
          <p:nvPr>
            <p:ph type="ftr" sz="quarter" idx="11"/>
          </p:nvPr>
        </p:nvSpPr>
        <p:spPr/>
        <p:txBody>
          <a:bodyPr/>
          <a:lstStyle>
            <a:lvl1pPr eaLnBrk="1">
              <a:defRPr/>
            </a:lvl1pPr>
          </a:lstStyle>
          <a:p>
            <a:endParaRPr lang="en-US" dirty="0"/>
          </a:p>
        </p:txBody>
      </p:sp>
      <p:sp>
        <p:nvSpPr>
          <p:cNvPr id="4" name="Slide Number Placeholder 3"/>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325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251970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17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3867779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3107166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20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2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6" name="Footer Placeholder 5"/>
          <p:cNvSpPr>
            <a:spLocks noGrp="1"/>
          </p:cNvSpPr>
          <p:nvPr>
            <p:ph type="ftr" sz="quarter" idx="11"/>
          </p:nvPr>
        </p:nvSpPr>
        <p:spPr/>
        <p:txBody>
          <a:bodyPr/>
          <a:lstStyle>
            <a:lvl1pPr eaLnBrk="1">
              <a:defRPr/>
            </a:lvl1pPr>
          </a:lstStyle>
          <a:p>
            <a:endParaRPr lang="en-US" dirty="0"/>
          </a:p>
        </p:txBody>
      </p:sp>
      <p:sp>
        <p:nvSpPr>
          <p:cNvPr id="7" name="Slide Number Placeholder 6"/>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3586698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620609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226"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1407257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2311776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986"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7" name="Parallelogram 6">
            <a:extLst>
              <a:ext uri="{FF2B5EF4-FFF2-40B4-BE49-F238E27FC236}">
                <a16:creationId xmlns:a16="http://schemas.microsoft.com/office/drawing/2014/main" id="{8476A692-ED46-4818-A2BB-25140EC0E8CD}"/>
              </a:ext>
            </a:extLst>
          </p:cNvPr>
          <p:cNvSpPr/>
          <p:nvPr userDrawn="1"/>
        </p:nvSpPr>
        <p:spPr>
          <a:xfrm>
            <a:off x="-2095500" y="-901700"/>
            <a:ext cx="16613605" cy="8553784"/>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1100" dirty="0"/>
          </a:p>
        </p:txBody>
      </p:sp>
    </p:spTree>
    <p:extLst>
      <p:ext uri="{BB962C8B-B14F-4D97-AF65-F5344CB8AC3E}">
        <p14:creationId xmlns:p14="http://schemas.microsoft.com/office/powerpoint/2010/main" val="3373803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487359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25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Tree>
    <p:extLst>
      <p:ext uri="{BB962C8B-B14F-4D97-AF65-F5344CB8AC3E}">
        <p14:creationId xmlns:p14="http://schemas.microsoft.com/office/powerpoint/2010/main" val="3390726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681797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6"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306008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37198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27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13" name="Rectangle 1"/>
          <p:cNvSpPr>
            <a:spLocks noChangeAspect="1"/>
          </p:cNvSpPr>
          <p:nvPr userDrawn="1"/>
        </p:nvSpPr>
        <p:spPr>
          <a:xfrm>
            <a:off x="3851957" y="615950"/>
            <a:ext cx="7731797" cy="3575304"/>
          </a:xfrm>
          <a:custGeom>
            <a:avLst/>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 fmla="*/ 0 w 6755607"/>
              <a:gd name="connsiteY0" fmla="*/ 1197768 h 3400425"/>
              <a:gd name="connsiteX1" fmla="*/ 6755607 w 6755607"/>
              <a:gd name="connsiteY1" fmla="*/ 0 h 3400425"/>
              <a:gd name="connsiteX2" fmla="*/ 6755607 w 6755607"/>
              <a:gd name="connsiteY2" fmla="*/ 3400425 h 3400425"/>
              <a:gd name="connsiteX3" fmla="*/ 2382 w 6755607"/>
              <a:gd name="connsiteY3" fmla="*/ 3400425 h 3400425"/>
              <a:gd name="connsiteX4" fmla="*/ 0 w 6755607"/>
              <a:gd name="connsiteY4" fmla="*/ 1197768 h 3400425"/>
              <a:gd name="connsiteX0" fmla="*/ 3182 w 6753225"/>
              <a:gd name="connsiteY0" fmla="*/ 1312615 h 3400425"/>
              <a:gd name="connsiteX1" fmla="*/ 6753225 w 6753225"/>
              <a:gd name="connsiteY1" fmla="*/ 0 h 3400425"/>
              <a:gd name="connsiteX2" fmla="*/ 6753225 w 6753225"/>
              <a:gd name="connsiteY2" fmla="*/ 3400425 h 3400425"/>
              <a:gd name="connsiteX3" fmla="*/ 0 w 6753225"/>
              <a:gd name="connsiteY3" fmla="*/ 3400425 h 3400425"/>
              <a:gd name="connsiteX4" fmla="*/ 3182 w 6753225"/>
              <a:gd name="connsiteY4" fmla="*/ 1312615 h 3400425"/>
              <a:gd name="connsiteX0" fmla="*/ 3182 w 6753225"/>
              <a:gd name="connsiteY0" fmla="*/ 67426 h 2155236"/>
              <a:gd name="connsiteX1" fmla="*/ 6619689 w 6753225"/>
              <a:gd name="connsiteY1" fmla="*/ 0 h 2155236"/>
              <a:gd name="connsiteX2" fmla="*/ 6753225 w 6753225"/>
              <a:gd name="connsiteY2" fmla="*/ 2155236 h 2155236"/>
              <a:gd name="connsiteX3" fmla="*/ 0 w 6753225"/>
              <a:gd name="connsiteY3" fmla="*/ 2155236 h 2155236"/>
              <a:gd name="connsiteX4" fmla="*/ 3182 w 6753225"/>
              <a:gd name="connsiteY4" fmla="*/ 67426 h 2155236"/>
              <a:gd name="connsiteX0" fmla="*/ 3182 w 6769917"/>
              <a:gd name="connsiteY0" fmla="*/ 1306570 h 3394380"/>
              <a:gd name="connsiteX1" fmla="*/ 6769917 w 6769917"/>
              <a:gd name="connsiteY1" fmla="*/ 0 h 3394380"/>
              <a:gd name="connsiteX2" fmla="*/ 6753225 w 6769917"/>
              <a:gd name="connsiteY2" fmla="*/ 3394380 h 3394380"/>
              <a:gd name="connsiteX3" fmla="*/ 0 w 6769917"/>
              <a:gd name="connsiteY3" fmla="*/ 3394380 h 3394380"/>
              <a:gd name="connsiteX4" fmla="*/ 3182 w 6769917"/>
              <a:gd name="connsiteY4" fmla="*/ 1306570 h 3394380"/>
              <a:gd name="connsiteX0" fmla="*/ 223 w 6771131"/>
              <a:gd name="connsiteY0" fmla="*/ 1297504 h 3394380"/>
              <a:gd name="connsiteX1" fmla="*/ 6771131 w 6771131"/>
              <a:gd name="connsiteY1" fmla="*/ 0 h 3394380"/>
              <a:gd name="connsiteX2" fmla="*/ 6754439 w 6771131"/>
              <a:gd name="connsiteY2" fmla="*/ 3394380 h 3394380"/>
              <a:gd name="connsiteX3" fmla="*/ 1214 w 6771131"/>
              <a:gd name="connsiteY3" fmla="*/ 3394380 h 3394380"/>
              <a:gd name="connsiteX4" fmla="*/ 223 w 6771131"/>
              <a:gd name="connsiteY4" fmla="*/ 1297504 h 3394380"/>
              <a:gd name="connsiteX0" fmla="*/ 105 w 6775185"/>
              <a:gd name="connsiteY0" fmla="*/ 1297505 h 3394380"/>
              <a:gd name="connsiteX1" fmla="*/ 6775185 w 6775185"/>
              <a:gd name="connsiteY1" fmla="*/ 0 h 3394380"/>
              <a:gd name="connsiteX2" fmla="*/ 6758493 w 6775185"/>
              <a:gd name="connsiteY2" fmla="*/ 3394380 h 3394380"/>
              <a:gd name="connsiteX3" fmla="*/ 5268 w 6775185"/>
              <a:gd name="connsiteY3" fmla="*/ 3394380 h 3394380"/>
              <a:gd name="connsiteX4" fmla="*/ 105 w 6775185"/>
              <a:gd name="connsiteY4" fmla="*/ 1297505 h 3394380"/>
              <a:gd name="connsiteX0" fmla="*/ 105 w 6775185"/>
              <a:gd name="connsiteY0" fmla="*/ 1297505 h 3394380"/>
              <a:gd name="connsiteX1" fmla="*/ 6775185 w 6775185"/>
              <a:gd name="connsiteY1" fmla="*/ 0 h 3394380"/>
              <a:gd name="connsiteX2" fmla="*/ 6769621 w 6775185"/>
              <a:gd name="connsiteY2" fmla="*/ 3394380 h 3394380"/>
              <a:gd name="connsiteX3" fmla="*/ 5268 w 6775185"/>
              <a:gd name="connsiteY3" fmla="*/ 3394380 h 3394380"/>
              <a:gd name="connsiteX4" fmla="*/ 105 w 6775185"/>
              <a:gd name="connsiteY4" fmla="*/ 1297505 h 339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185" h="3394380">
                <a:moveTo>
                  <a:pt x="105" y="1297505"/>
                </a:moveTo>
                <a:lnTo>
                  <a:pt x="6775185" y="0"/>
                </a:lnTo>
                <a:cubicBezTo>
                  <a:pt x="6773330" y="1131460"/>
                  <a:pt x="6771476" y="2262920"/>
                  <a:pt x="6769621" y="3394380"/>
                </a:cubicBezTo>
                <a:lnTo>
                  <a:pt x="5268" y="3394380"/>
                </a:lnTo>
                <a:cubicBezTo>
                  <a:pt x="6329" y="2698443"/>
                  <a:pt x="-956" y="1993442"/>
                  <a:pt x="105" y="1297505"/>
                </a:cubicBez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endParaRPr lang="en-US" sz="1199" dirty="0">
              <a:solidFill>
                <a:srgbClr val="000000"/>
              </a:solidFill>
            </a:endParaRPr>
          </a:p>
        </p:txBody>
      </p:sp>
      <p:sp>
        <p:nvSpPr>
          <p:cNvPr id="8" name="Title 1"/>
          <p:cNvSpPr>
            <a:spLocks noGrp="1"/>
          </p:cNvSpPr>
          <p:nvPr>
            <p:ph type="ctrTitle"/>
          </p:nvPr>
        </p:nvSpPr>
        <p:spPr>
          <a:xfrm>
            <a:off x="4149215" y="2240280"/>
            <a:ext cx="7220000" cy="860400"/>
          </a:xfrm>
        </p:spPr>
        <p:txBody>
          <a:bodyPr/>
          <a:lstStyle>
            <a:lvl1pPr>
              <a:defRPr>
                <a:solidFill>
                  <a:srgbClr val="404040"/>
                </a:solidFill>
                <a:latin typeface="EYInterstate" panose="02000503020000020004" pitchFamily="2" charset="0"/>
                <a:cs typeface="Arial" pitchFamily="34" charset="0"/>
              </a:defRPr>
            </a:lvl1pPr>
          </a:lstStyle>
          <a:p>
            <a:r>
              <a:rPr lang="en-US" dirty="0"/>
              <a:t>Click to edit Master title style</a:t>
            </a:r>
          </a:p>
        </p:txBody>
      </p:sp>
      <p:sp>
        <p:nvSpPr>
          <p:cNvPr id="10" name="Subtitle 2"/>
          <p:cNvSpPr>
            <a:spLocks noGrp="1"/>
          </p:cNvSpPr>
          <p:nvPr>
            <p:ph type="subTitle" idx="1"/>
          </p:nvPr>
        </p:nvSpPr>
        <p:spPr>
          <a:xfrm>
            <a:off x="4149215" y="3218688"/>
            <a:ext cx="7220000" cy="645742"/>
          </a:xfrm>
        </p:spPr>
        <p:txBody>
          <a:bodyPr/>
          <a:lstStyle>
            <a:lvl1pPr marL="0" indent="0" algn="l">
              <a:buNone/>
              <a:defRPr sz="1999">
                <a:solidFill>
                  <a:srgbClr val="404040"/>
                </a:solidFill>
                <a:latin typeface="EYInterstate"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p>
        </p:txBody>
      </p:sp>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76168" y="5339038"/>
            <a:ext cx="987038" cy="1156968"/>
          </a:xfrm>
          <a:prstGeom prst="rect">
            <a:avLst/>
          </a:prstGeom>
        </p:spPr>
      </p:pic>
    </p:spTree>
    <p:extLst>
      <p:ext uri="{BB962C8B-B14F-4D97-AF65-F5344CB8AC3E}">
        <p14:creationId xmlns:p14="http://schemas.microsoft.com/office/powerpoint/2010/main" val="2640084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1056664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1709"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7" name="Freeform 5"/>
          <p:cNvSpPr>
            <a:spLocks noChangeAspect="1"/>
          </p:cNvSpPr>
          <p:nvPr userDrawn="1"/>
        </p:nvSpPr>
        <p:spPr bwMode="gray">
          <a:xfrm rot="10800000">
            <a:off x="4368557" y="457201"/>
            <a:ext cx="7217664"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pPr eaLnBrk="1"/>
            <a:endParaRPr lang="en-US" sz="1799" dirty="0">
              <a:solidFill>
                <a:srgbClr val="000000"/>
              </a:solidFill>
            </a:endParaRPr>
          </a:p>
        </p:txBody>
      </p:sp>
      <p:sp>
        <p:nvSpPr>
          <p:cNvPr id="11" name="Title 1"/>
          <p:cNvSpPr>
            <a:spLocks noGrp="1"/>
          </p:cNvSpPr>
          <p:nvPr>
            <p:ph type="ctrTitle"/>
          </p:nvPr>
        </p:nvSpPr>
        <p:spPr>
          <a:xfrm>
            <a:off x="4807240" y="1737360"/>
            <a:ext cx="6397468" cy="860400"/>
          </a:xfrm>
        </p:spPr>
        <p:txBody>
          <a:bodyPr/>
          <a:lstStyle>
            <a:lvl1pPr>
              <a:defRPr>
                <a:solidFill>
                  <a:srgbClr val="404040"/>
                </a:solidFill>
                <a:latin typeface="EYInterstate" panose="02000503020000020004" pitchFamily="2" charset="0"/>
                <a:cs typeface="Arial" pitchFamily="34" charset="0"/>
              </a:defRPr>
            </a:lvl1pPr>
          </a:lstStyle>
          <a:p>
            <a:r>
              <a:rPr lang="en-US" dirty="0"/>
              <a:t>Click to edit Master title style</a:t>
            </a:r>
          </a:p>
        </p:txBody>
      </p:sp>
      <p:sp>
        <p:nvSpPr>
          <p:cNvPr id="13" name="Subtitle 2"/>
          <p:cNvSpPr>
            <a:spLocks noGrp="1"/>
          </p:cNvSpPr>
          <p:nvPr>
            <p:ph type="subTitle" idx="1"/>
          </p:nvPr>
        </p:nvSpPr>
        <p:spPr>
          <a:xfrm>
            <a:off x="4807240" y="2724912"/>
            <a:ext cx="6397468" cy="645742"/>
          </a:xfrm>
        </p:spPr>
        <p:txBody>
          <a:bodyPr/>
          <a:lstStyle>
            <a:lvl1pPr marL="0" indent="0" algn="l">
              <a:buNone/>
              <a:defRPr sz="1999">
                <a:solidFill>
                  <a:srgbClr val="404040"/>
                </a:solidFill>
                <a:latin typeface="EYInterstate"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76168" y="5339038"/>
            <a:ext cx="987038" cy="1156968"/>
          </a:xfrm>
          <a:prstGeom prst="rect">
            <a:avLst/>
          </a:prstGeom>
        </p:spPr>
      </p:pic>
    </p:spTree>
    <p:extLst>
      <p:ext uri="{BB962C8B-B14F-4D97-AF65-F5344CB8AC3E}">
        <p14:creationId xmlns:p14="http://schemas.microsoft.com/office/powerpoint/2010/main" val="3297171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8097071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2733"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329" y="612648"/>
            <a:ext cx="7727649" cy="3575304"/>
          </a:xfrm>
          <a:prstGeom prst="rect">
            <a:avLst/>
          </a:prstGeom>
        </p:spPr>
      </p:pic>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76168" y="5339038"/>
            <a:ext cx="987038" cy="1156968"/>
          </a:xfrm>
          <a:prstGeom prst="rect">
            <a:avLst/>
          </a:prstGeom>
        </p:spPr>
      </p:pic>
      <p:sp>
        <p:nvSpPr>
          <p:cNvPr id="9" name="Title 1"/>
          <p:cNvSpPr>
            <a:spLocks noGrp="1"/>
          </p:cNvSpPr>
          <p:nvPr>
            <p:ph type="ctrTitle"/>
          </p:nvPr>
        </p:nvSpPr>
        <p:spPr>
          <a:xfrm>
            <a:off x="1005317" y="2240280"/>
            <a:ext cx="6875882" cy="860400"/>
          </a:xfrm>
          <a:prstGeom prst="rect">
            <a:avLst/>
          </a:prstGeom>
        </p:spPr>
        <p:txBody>
          <a:bodyPr/>
          <a:lstStyle>
            <a:lvl1pPr>
              <a:defRPr>
                <a:solidFill>
                  <a:srgbClr val="404040"/>
                </a:solidFill>
                <a:latin typeface="EYInterstate" panose="02000503020000020004" pitchFamily="2" charset="0"/>
                <a:cs typeface="Arial" pitchFamily="34" charset="0"/>
              </a:defRPr>
            </a:lvl1pPr>
          </a:lstStyle>
          <a:p>
            <a:r>
              <a:rPr lang="en-US" dirty="0"/>
              <a:t>Click to edit Master title style</a:t>
            </a:r>
          </a:p>
        </p:txBody>
      </p:sp>
      <p:sp>
        <p:nvSpPr>
          <p:cNvPr id="10" name="Subtitle 2"/>
          <p:cNvSpPr>
            <a:spLocks noGrp="1"/>
          </p:cNvSpPr>
          <p:nvPr>
            <p:ph type="subTitle" idx="1"/>
          </p:nvPr>
        </p:nvSpPr>
        <p:spPr>
          <a:xfrm>
            <a:off x="1005317" y="3218688"/>
            <a:ext cx="6875882" cy="645742"/>
          </a:xfrm>
          <a:prstGeom prst="rect">
            <a:avLst/>
          </a:prstGeom>
        </p:spPr>
        <p:txBody>
          <a:bodyPr/>
          <a:lstStyle>
            <a:lvl1pPr marL="0" indent="0" algn="l">
              <a:buNone/>
              <a:defRPr sz="1999">
                <a:solidFill>
                  <a:srgbClr val="404040"/>
                </a:solidFill>
                <a:latin typeface="EYInterstate" panose="0200050302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94051" y="5888736"/>
            <a:ext cx="3778032" cy="618750"/>
          </a:xfrm>
          <a:prstGeom prst="rect">
            <a:avLst/>
          </a:prstGeom>
        </p:spPr>
      </p:pic>
    </p:spTree>
    <p:extLst>
      <p:ext uri="{BB962C8B-B14F-4D97-AF65-F5344CB8AC3E}">
        <p14:creationId xmlns:p14="http://schemas.microsoft.com/office/powerpoint/2010/main" val="3583792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Approved question tal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43588594"/>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3757"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4524" y="385087"/>
            <a:ext cx="5410557" cy="4572000"/>
          </a:xfrm>
          <a:prstGeom prst="rect">
            <a:avLst/>
          </a:prstGeom>
        </p:spPr>
      </p:pic>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76168" y="5339038"/>
            <a:ext cx="987038" cy="1156968"/>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94051" y="5888736"/>
            <a:ext cx="3778032" cy="618750"/>
          </a:xfrm>
          <a:prstGeom prst="rect">
            <a:avLst/>
          </a:prstGeom>
        </p:spPr>
      </p:pic>
      <p:sp>
        <p:nvSpPr>
          <p:cNvPr id="11" name="Title 1"/>
          <p:cNvSpPr>
            <a:spLocks noGrp="1"/>
          </p:cNvSpPr>
          <p:nvPr>
            <p:ph type="ctrTitle"/>
          </p:nvPr>
        </p:nvSpPr>
        <p:spPr>
          <a:xfrm>
            <a:off x="996177" y="1691640"/>
            <a:ext cx="4595007" cy="860400"/>
          </a:xfrm>
          <a:prstGeom prst="rect">
            <a:avLst/>
          </a:prstGeom>
        </p:spPr>
        <p:txBody>
          <a:bodyPr/>
          <a:lstStyle>
            <a:lvl1pPr>
              <a:defRPr>
                <a:solidFill>
                  <a:srgbClr val="404040"/>
                </a:solidFill>
                <a:latin typeface="EYInterstate" panose="02000503020000020004" pitchFamily="2" charset="0"/>
                <a:cs typeface="Arial" pitchFamily="34" charset="0"/>
              </a:defRPr>
            </a:lvl1pPr>
          </a:lstStyle>
          <a:p>
            <a:r>
              <a:rPr lang="en-US" dirty="0"/>
              <a:t>Click to edit Master title style</a:t>
            </a:r>
          </a:p>
        </p:txBody>
      </p:sp>
      <p:sp>
        <p:nvSpPr>
          <p:cNvPr id="14" name="Subtitle 2"/>
          <p:cNvSpPr>
            <a:spLocks noGrp="1"/>
          </p:cNvSpPr>
          <p:nvPr>
            <p:ph type="subTitle" idx="1"/>
          </p:nvPr>
        </p:nvSpPr>
        <p:spPr>
          <a:xfrm>
            <a:off x="996177" y="2660904"/>
            <a:ext cx="4595007" cy="645742"/>
          </a:xfrm>
          <a:prstGeom prst="rect">
            <a:avLst/>
          </a:prstGeom>
        </p:spPr>
        <p:txBody>
          <a:bodyPr/>
          <a:lstStyle>
            <a:lvl1pPr marL="0" indent="0" algn="l">
              <a:buNone/>
              <a:defRPr sz="1999">
                <a:solidFill>
                  <a:srgbClr val="404040"/>
                </a:solidFill>
                <a:latin typeface="EYInterstate" panose="0200050302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p>
        </p:txBody>
      </p:sp>
    </p:spTree>
    <p:extLst>
      <p:ext uri="{BB962C8B-B14F-4D97-AF65-F5344CB8AC3E}">
        <p14:creationId xmlns:p14="http://schemas.microsoft.com/office/powerpoint/2010/main" val="2664079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4672502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9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1" y="1425600"/>
            <a:ext cx="10972800" cy="4700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8"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981649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789920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32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8"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3635900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994588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346"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buNone/>
              <a:defRPr/>
            </a:lvl1pPr>
            <a:lvl2pPr marL="356438">
              <a:defRPr/>
            </a:lvl2pPr>
            <a:lvl3pPr marL="712875">
              <a:defRPr/>
            </a:lvl3pPr>
            <a:lvl4pPr marL="1069313">
              <a:defRPr/>
            </a:lvl4pPr>
            <a:lvl5pPr marL="1425751">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8"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80029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29308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37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8"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331806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1900255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011"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6955"/>
            <a:ext cx="12192000" cy="7454955"/>
          </a:xfrm>
          <a:prstGeom prst="rect">
            <a:avLst/>
          </a:prstGeom>
        </p:spPr>
      </p:pic>
      <p:sp>
        <p:nvSpPr>
          <p:cNvPr id="8" name="Rectangle 7"/>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9"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EXECUTIVE SUMMARY</a:t>
            </a:r>
          </a:p>
        </p:txBody>
      </p:sp>
    </p:spTree>
    <p:extLst>
      <p:ext uri="{BB962C8B-B14F-4D97-AF65-F5344CB8AC3E}">
        <p14:creationId xmlns:p14="http://schemas.microsoft.com/office/powerpoint/2010/main" val="886602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092310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9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2676682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86540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41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09600" y="1425576"/>
            <a:ext cx="5384800" cy="4700589"/>
          </a:xfrm>
        </p:spPr>
        <p:txBody>
          <a:bodyPr/>
          <a:lstStyle>
            <a:lvl1pPr>
              <a:defRPr sz="2399">
                <a:solidFill>
                  <a:schemeClr val="bg1"/>
                </a:solidFill>
              </a:defRPr>
            </a:lvl1pPr>
            <a:lvl2pPr>
              <a:defRPr sz="2399">
                <a:solidFill>
                  <a:schemeClr val="bg1"/>
                </a:solidFill>
              </a:defRPr>
            </a:lvl2pPr>
            <a:lvl3pPr>
              <a:defRPr sz="1999">
                <a:solidFill>
                  <a:schemeClr val="bg1"/>
                </a:solidFill>
              </a:defRPr>
            </a:lvl3pPr>
            <a:lvl4pPr>
              <a:defRPr sz="1799">
                <a:solidFill>
                  <a:schemeClr val="bg1"/>
                </a:solidFill>
              </a:defRPr>
            </a:lvl4pPr>
            <a:lvl5pPr>
              <a:defRPr sz="1799">
                <a:solidFill>
                  <a:schemeClr val="bg1"/>
                </a:solidFill>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1" y="1425576"/>
            <a:ext cx="5384800" cy="4700589"/>
          </a:xfrm>
        </p:spPr>
        <p:txBody>
          <a:bodyPr/>
          <a:lstStyle>
            <a:lvl1pPr marL="356438"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lang="en-US" sz="2399" kern="1200" dirty="0" smtClean="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lang="en-US" sz="1999" kern="1200" dirty="0" smtClean="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lang="en-US" sz="1799" kern="1200" dirty="0" smtClean="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lang="en-GB" sz="1799" kern="1200" dirty="0">
                <a:solidFill>
                  <a:schemeClr val="bg1"/>
                </a:solidFill>
                <a:latin typeface="EYInterstate Light" panose="02000506000000020004" pitchFamily="2" charset="0"/>
                <a:ea typeface="+mn-ea"/>
                <a:cs typeface="+mn-cs"/>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12"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3489419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960052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44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12329" y="2130551"/>
            <a:ext cx="5390400" cy="3995928"/>
          </a:xfrm>
        </p:spPr>
        <p:txBody>
          <a:bodyPr/>
          <a:lstStyle>
            <a:lvl1pPr>
              <a:defRPr sz="2399"/>
            </a:lvl1pPr>
            <a:lvl2pPr>
              <a:defRPr sz="2399"/>
            </a:lvl2pPr>
            <a:lvl3pPr marL="1080547" indent="-357009">
              <a:defRPr sz="1999"/>
            </a:lvl3pPr>
            <a:lvl4pPr>
              <a:defRPr sz="1799"/>
            </a:lvl4pPr>
            <a:lvl5pPr>
              <a:defRPr sz="1799"/>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6405" y="2130551"/>
            <a:ext cx="5390400" cy="3995928"/>
          </a:xfrm>
        </p:spPr>
        <p:txBody>
          <a:bodyPr/>
          <a:lstStyle>
            <a:lvl1pPr>
              <a:defRPr sz="23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Line 10"/>
          <p:cNvSpPr>
            <a:spLocks noChangeShapeType="1"/>
          </p:cNvSpPr>
          <p:nvPr userDrawn="1"/>
        </p:nvSpPr>
        <p:spPr bwMode="auto">
          <a:xfrm>
            <a:off x="609601" y="1044000"/>
            <a:ext cx="109728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
        <p:nvSpPr>
          <p:cNvPr id="10" name="Text Placeholder 9"/>
          <p:cNvSpPr>
            <a:spLocks noGrp="1"/>
          </p:cNvSpPr>
          <p:nvPr>
            <p:ph type="body" sz="quarter" idx="12"/>
          </p:nvPr>
        </p:nvSpPr>
        <p:spPr>
          <a:xfrm>
            <a:off x="612329" y="1427144"/>
            <a:ext cx="5390400" cy="640800"/>
          </a:xfrm>
        </p:spPr>
        <p:txBody>
          <a:bodyPr anchor="t" anchorCtr="0"/>
          <a:lstStyle>
            <a:lvl1pPr>
              <a:buNone/>
              <a:defRPr b="1"/>
            </a:lvl1pPr>
          </a:lstStyle>
          <a:p>
            <a:pPr lvl="0"/>
            <a:r>
              <a:rPr lang="en-US" dirty="0"/>
              <a:t>Click to edit Master text styles</a:t>
            </a:r>
          </a:p>
        </p:txBody>
      </p:sp>
      <p:sp>
        <p:nvSpPr>
          <p:cNvPr id="11" name="Text Placeholder 9"/>
          <p:cNvSpPr>
            <a:spLocks noGrp="1"/>
          </p:cNvSpPr>
          <p:nvPr>
            <p:ph type="body" sz="quarter" idx="13"/>
          </p:nvPr>
        </p:nvSpPr>
        <p:spPr>
          <a:xfrm>
            <a:off x="6196405" y="1427144"/>
            <a:ext cx="5390400" cy="640800"/>
          </a:xfrm>
        </p:spPr>
        <p:txBody>
          <a:bodyPr anchor="t" anchorCtr="0"/>
          <a:lstStyle>
            <a:lvl1pPr>
              <a:buNone/>
              <a:defRPr b="1"/>
            </a:lvl1pPr>
          </a:lstStyle>
          <a:p>
            <a:pPr lvl="0"/>
            <a:r>
              <a:rPr lang="en-US" dirty="0"/>
              <a:t>Click to edit Master text styles</a:t>
            </a:r>
          </a:p>
        </p:txBody>
      </p:sp>
      <p:sp>
        <p:nvSpPr>
          <p:cNvPr id="9"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4049925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6" y="1025527"/>
            <a:ext cx="10972800" cy="1643063"/>
          </a:xfrm>
        </p:spPr>
        <p:txBody>
          <a:bodyPr anchor="ctr"/>
          <a:lstStyle>
            <a:lvl1pPr marL="0" indent="0" algn="l">
              <a:lnSpc>
                <a:spcPct val="85000"/>
              </a:lnSpc>
              <a:spcBef>
                <a:spcPts val="0"/>
              </a:spcBef>
              <a:buNone/>
              <a:defRPr sz="4998" b="0">
                <a:solidFill>
                  <a:schemeClr val="bg2"/>
                </a:solidFill>
                <a:latin typeface="EYInterstate" panose="02000503020000020004" pitchFamily="2" charset="0"/>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a:endParaRPr lang="en-US" sz="1799" dirty="0">
              <a:solidFill>
                <a:srgbClr val="646464"/>
              </a:solidFill>
            </a:endParaRPr>
          </a:p>
        </p:txBody>
      </p:sp>
    </p:spTree>
    <p:extLst>
      <p:ext uri="{BB962C8B-B14F-4D97-AF65-F5344CB8AC3E}">
        <p14:creationId xmlns:p14="http://schemas.microsoft.com/office/powerpoint/2010/main" val="59942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907821023"/>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4781"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4102" name="Freeform 6"/>
          <p:cNvSpPr>
            <a:spLocks/>
          </p:cNvSpPr>
          <p:nvPr userDrawn="1"/>
        </p:nvSpPr>
        <p:spPr bwMode="gray">
          <a:xfrm>
            <a:off x="598177" y="1057275"/>
            <a:ext cx="10987714"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bodyPr>
          <a:lstStyle/>
          <a:p>
            <a:pPr eaLnBrk="1"/>
            <a:endParaRPr lang="en-US" sz="1799" dirty="0">
              <a:solidFill>
                <a:srgbClr val="646464"/>
              </a:solidFill>
            </a:endParaRPr>
          </a:p>
        </p:txBody>
      </p:sp>
    </p:spTree>
    <p:extLst>
      <p:ext uri="{BB962C8B-B14F-4D97-AF65-F5344CB8AC3E}">
        <p14:creationId xmlns:p14="http://schemas.microsoft.com/office/powerpoint/2010/main" val="35034315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42436512"/>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5805"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7" name="Freeform 6"/>
          <p:cNvSpPr>
            <a:spLocks/>
          </p:cNvSpPr>
          <p:nvPr userDrawn="1"/>
        </p:nvSpPr>
        <p:spPr bwMode="gray">
          <a:xfrm>
            <a:off x="598177" y="1057275"/>
            <a:ext cx="10987714"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solidFill>
            <a:schemeClr val="accent1"/>
          </a:solidFill>
          <a:ln w="9525">
            <a:noFill/>
            <a:round/>
            <a:headEnd/>
            <a:tailEnd/>
          </a:ln>
        </p:spPr>
        <p:txBody>
          <a:bodyPr vert="horz" wrap="square" lIns="91392" tIns="45696" rIns="91392" bIns="45696" numCol="1" anchor="t" anchorCtr="0" compatLnSpc="1">
            <a:prstTxWarp prst="textNoShape">
              <a:avLst/>
            </a:prstTxWarp>
          </a:bodyPr>
          <a:lstStyle/>
          <a:p>
            <a:pPr eaLnBrk="1"/>
            <a:endParaRPr lang="en-US" sz="1799" dirty="0">
              <a:solidFill>
                <a:srgbClr val="646464"/>
              </a:solidFill>
            </a:endParaRPr>
          </a:p>
        </p:txBody>
      </p:sp>
    </p:spTree>
    <p:extLst>
      <p:ext uri="{BB962C8B-B14F-4D97-AF65-F5344CB8AC3E}">
        <p14:creationId xmlns:p14="http://schemas.microsoft.com/office/powerpoint/2010/main" val="2343211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904750426"/>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6829"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4" name="Title Placeholder 1"/>
          <p:cNvSpPr>
            <a:spLocks noGrp="1"/>
          </p:cNvSpPr>
          <p:nvPr>
            <p:ph type="title"/>
          </p:nvPr>
        </p:nvSpPr>
        <p:spPr>
          <a:xfrm>
            <a:off x="609601" y="201168"/>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a:lvl1pPr>
          </a:lstStyle>
          <a:p>
            <a:pPr lvl="0" algn="l" fontAlgn="base">
              <a:lnSpc>
                <a:spcPct val="85000"/>
              </a:lnSpc>
              <a:spcAft>
                <a:spcPct val="0"/>
              </a:spcAft>
            </a:pPr>
            <a:r>
              <a:rPr lang="en-US" dirty="0"/>
              <a:t>Click to edit Master title style</a:t>
            </a:r>
          </a:p>
        </p:txBody>
      </p:sp>
      <p:sp>
        <p:nvSpPr>
          <p:cNvPr id="7" name="Freeform 6"/>
          <p:cNvSpPr>
            <a:spLocks/>
          </p:cNvSpPr>
          <p:nvPr userDrawn="1"/>
        </p:nvSpPr>
        <p:spPr bwMode="gray">
          <a:xfrm>
            <a:off x="598177" y="1057275"/>
            <a:ext cx="10987714" cy="5195888"/>
          </a:xfrm>
          <a:custGeom>
            <a:avLst/>
            <a:gdLst/>
            <a:ahLst/>
            <a:cxnLst>
              <a:cxn ang="0">
                <a:pos x="0" y="0"/>
              </a:cxn>
              <a:cxn ang="0">
                <a:pos x="6925" y="0"/>
              </a:cxn>
              <a:cxn ang="0">
                <a:pos x="6925" y="2053"/>
              </a:cxn>
              <a:cxn ang="0">
                <a:pos x="0" y="3273"/>
              </a:cxn>
              <a:cxn ang="0">
                <a:pos x="0" y="0"/>
              </a:cxn>
            </a:cxnLst>
            <a:rect l="0" t="0" r="r" b="b"/>
            <a:pathLst>
              <a:path w="6925" h="3273">
                <a:moveTo>
                  <a:pt x="0" y="0"/>
                </a:moveTo>
                <a:lnTo>
                  <a:pt x="6925" y="0"/>
                </a:lnTo>
                <a:lnTo>
                  <a:pt x="6925" y="2053"/>
                </a:lnTo>
                <a:lnTo>
                  <a:pt x="0" y="3273"/>
                </a:lnTo>
                <a:lnTo>
                  <a:pt x="0" y="0"/>
                </a:lnTo>
                <a:close/>
              </a:path>
            </a:pathLst>
          </a:custGeom>
          <a:blipFill dpi="0" rotWithShape="1">
            <a:blip r:embed="rId7"/>
            <a:srcRect/>
            <a:stretch>
              <a:fillRect/>
            </a:stretch>
          </a:blipFill>
          <a:ln w="9525">
            <a:noFill/>
            <a:round/>
            <a:headEnd/>
            <a:tailEnd/>
          </a:ln>
        </p:spPr>
        <p:txBody>
          <a:bodyPr vert="horz" wrap="square" lIns="91392" tIns="45696" rIns="91392" bIns="45696" numCol="1" anchor="t" anchorCtr="0" compatLnSpc="1">
            <a:prstTxWarp prst="textNoShape">
              <a:avLst/>
            </a:prstTxWarp>
          </a:bodyPr>
          <a:lstStyle/>
          <a:p>
            <a:pPr eaLnBrk="1"/>
            <a:endParaRPr lang="en-US" sz="1799" dirty="0">
              <a:solidFill>
                <a:srgbClr val="000000"/>
              </a:solidFill>
            </a:endParaRPr>
          </a:p>
        </p:txBody>
      </p:sp>
    </p:spTree>
    <p:extLst>
      <p:ext uri="{BB962C8B-B14F-4D97-AF65-F5344CB8AC3E}">
        <p14:creationId xmlns:p14="http://schemas.microsoft.com/office/powerpoint/2010/main" val="3124894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607484" y="6245352"/>
            <a:ext cx="10972800" cy="0"/>
          </a:xfrm>
          <a:prstGeom prst="line">
            <a:avLst/>
          </a:prstGeom>
          <a:noFill/>
          <a:ln w="3175">
            <a:solidFill>
              <a:srgbClr val="808080"/>
            </a:solidFill>
            <a:round/>
            <a:headEnd/>
            <a:tailEnd/>
          </a:ln>
          <a:effectLst/>
        </p:spPr>
        <p:txBody>
          <a:bodyPr wrap="none" anchor="ctr"/>
          <a:lstStyle/>
          <a:p>
            <a:pPr eaLnBrk="1"/>
            <a:endParaRPr lang="en-US" sz="1799" dirty="0">
              <a:solidFill>
                <a:srgbClr val="646464"/>
              </a:solidFill>
            </a:endParaRPr>
          </a:p>
        </p:txBody>
      </p:sp>
    </p:spTree>
    <p:extLst>
      <p:ext uri="{BB962C8B-B14F-4D97-AF65-F5344CB8AC3E}">
        <p14:creationId xmlns:p14="http://schemas.microsoft.com/office/powerpoint/2010/main" val="2796866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419101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99394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466"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9EBDFBAD-5ADE-4C07-9083-717AB0F9A137}"/>
              </a:ext>
            </a:extLst>
          </p:cNvPr>
          <p:cNvSpPr/>
          <p:nvPr userDrawn="1"/>
        </p:nvSpPr>
        <p:spPr>
          <a:xfrm>
            <a:off x="0" y="4553698"/>
            <a:ext cx="12198222" cy="1422400"/>
          </a:xfrm>
          <a:prstGeom prst="rect">
            <a:avLst/>
          </a:prstGeom>
          <a:solidFill>
            <a:schemeClr val="tx2">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endParaRPr lang="en-US" sz="1199" dirty="0">
              <a:solidFill>
                <a:srgbClr val="000000"/>
              </a:solidFill>
              <a:latin typeface="EYInterstate Light" panose="02000506000000020004" pitchFamily="2" charset="0"/>
            </a:endParaRPr>
          </a:p>
        </p:txBody>
      </p:sp>
      <p:sp>
        <p:nvSpPr>
          <p:cNvPr id="3" name="Title Placeholder 1">
            <a:extLst>
              <a:ext uri="{FF2B5EF4-FFF2-40B4-BE49-F238E27FC236}">
                <a16:creationId xmlns:a16="http://schemas.microsoft.com/office/drawing/2014/main" id="{DC143BCD-4160-453A-A239-D1402F45FD6F}"/>
              </a:ext>
            </a:extLst>
          </p:cNvPr>
          <p:cNvSpPr>
            <a:spLocks noGrp="1"/>
          </p:cNvSpPr>
          <p:nvPr>
            <p:ph type="title"/>
          </p:nvPr>
        </p:nvSpPr>
        <p:spPr>
          <a:xfrm>
            <a:off x="609601" y="4862562"/>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a:defRPr sz="4798" b="1">
                <a:solidFill>
                  <a:srgbClr val="333333"/>
                </a:solidFill>
              </a:defRPr>
            </a:lvl1pPr>
          </a:lstStyle>
          <a:p>
            <a:pPr lvl="0" algn="l" fontAlgn="base">
              <a:lnSpc>
                <a:spcPct val="85000"/>
              </a:lnSpc>
              <a:spcAft>
                <a:spcPct val="0"/>
              </a:spcAft>
            </a:pPr>
            <a:endParaRPr lang="en-US" dirty="0"/>
          </a:p>
        </p:txBody>
      </p:sp>
    </p:spTree>
    <p:extLst>
      <p:ext uri="{BB962C8B-B14F-4D97-AF65-F5344CB8AC3E}">
        <p14:creationId xmlns:p14="http://schemas.microsoft.com/office/powerpoint/2010/main" val="11131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5391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39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8" name="Rectangle 7"/>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9"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EXECUTIVE SUMMARY</a:t>
            </a:r>
          </a:p>
        </p:txBody>
      </p:sp>
      <p:pic>
        <p:nvPicPr>
          <p:cNvPr id="12" name="Picture 11"/>
          <p:cNvPicPr>
            <a:picLocks noChangeAspect="1"/>
          </p:cNvPicPr>
          <p:nvPr userDrawn="1"/>
        </p:nvPicPr>
        <p:blipFill rotWithShape="1">
          <a:blip r:embed="rId7">
            <a:extLst>
              <a:ext uri="{28A0092B-C50C-407E-A947-70E740481C1C}">
                <a14:useLocalDpi xmlns:a14="http://schemas.microsoft.com/office/drawing/2010/main" val="0"/>
              </a:ext>
            </a:extLst>
          </a:blip>
          <a:srcRect l="10533" t="2157" b="-2114"/>
          <a:stretch/>
        </p:blipFill>
        <p:spPr>
          <a:xfrm>
            <a:off x="-767727" y="-126999"/>
            <a:ext cx="12972302" cy="7162799"/>
          </a:xfrm>
          <a:prstGeom prst="rect">
            <a:avLst/>
          </a:prstGeom>
        </p:spPr>
      </p:pic>
      <p:sp>
        <p:nvSpPr>
          <p:cNvPr id="16" name="Rectangle 15"/>
          <p:cNvSpPr/>
          <p:nvPr userDrawn="1"/>
        </p:nvSpPr>
        <p:spPr>
          <a:xfrm>
            <a:off x="-767726" y="4706098"/>
            <a:ext cx="12972301"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7" name="Title Placeholder 1"/>
          <p:cNvSpPr txBox="1">
            <a:spLocks/>
          </p:cNvSpPr>
          <p:nvPr userDrawn="1"/>
        </p:nvSpPr>
        <p:spPr>
          <a:xfrm>
            <a:off x="762318" y="50149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EXECUTIVE SUMMARY</a:t>
            </a:r>
          </a:p>
        </p:txBody>
      </p:sp>
    </p:spTree>
    <p:extLst>
      <p:ext uri="{BB962C8B-B14F-4D97-AF65-F5344CB8AC3E}">
        <p14:creationId xmlns:p14="http://schemas.microsoft.com/office/powerpoint/2010/main" val="447000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tel og innho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53623009"/>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2785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794" y="794"/>
                        <a:ext cx="794" cy="794"/>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3" name="Plassholder for innhold 2"/>
          <p:cNvSpPr>
            <a:spLocks noGrp="1"/>
          </p:cNvSpPr>
          <p:nvPr>
            <p:ph idx="1"/>
          </p:nvPr>
        </p:nvSpPr>
        <p:spPr/>
        <p:txBody>
          <a:bodyPr/>
          <a:lstStyle>
            <a:lvl1pPr>
              <a:buSzPct val="60000"/>
              <a:defRPr/>
            </a:lvl1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Fjerde</a:t>
            </a:r>
            <a:r>
              <a:rPr lang="en-US" dirty="0"/>
              <a:t> </a:t>
            </a:r>
            <a:r>
              <a:rPr lang="en-US" dirty="0" err="1"/>
              <a:t>nivå</a:t>
            </a:r>
            <a:endParaRPr lang="en-US" dirty="0"/>
          </a:p>
          <a:p>
            <a:pPr lvl="4"/>
            <a:r>
              <a:rPr lang="en-US" dirty="0" err="1"/>
              <a:t>Femte</a:t>
            </a:r>
            <a:r>
              <a:rPr lang="en-US" dirty="0"/>
              <a:t> </a:t>
            </a:r>
            <a:r>
              <a:rPr lang="en-US" dirty="0" err="1"/>
              <a:t>nivå</a:t>
            </a:r>
            <a:endParaRPr lang="en-US" dirty="0"/>
          </a:p>
        </p:txBody>
      </p:sp>
      <p:sp>
        <p:nvSpPr>
          <p:cNvPr id="7" name="Tittel 6"/>
          <p:cNvSpPr>
            <a:spLocks noGrp="1"/>
          </p:cNvSpPr>
          <p:nvPr>
            <p:ph type="title"/>
          </p:nvPr>
        </p:nvSpPr>
        <p:spPr/>
        <p:txBody>
          <a:bodyPr/>
          <a:lstStyle/>
          <a:p>
            <a:r>
              <a:rPr lang="en-US" dirty="0" err="1"/>
              <a:t>Klikk</a:t>
            </a:r>
            <a:r>
              <a:rPr lang="en-US" dirty="0"/>
              <a:t> for å </a:t>
            </a:r>
            <a:r>
              <a:rPr lang="en-US" dirty="0" err="1"/>
              <a:t>redigere</a:t>
            </a:r>
            <a:r>
              <a:rPr lang="en-US" dirty="0"/>
              <a:t> </a:t>
            </a:r>
            <a:r>
              <a:rPr lang="en-US" dirty="0" err="1"/>
              <a:t>tittelstil</a:t>
            </a:r>
            <a:endParaRPr lang="en-US" dirty="0"/>
          </a:p>
        </p:txBody>
      </p:sp>
    </p:spTree>
    <p:extLst>
      <p:ext uri="{BB962C8B-B14F-4D97-AF65-F5344CB8AC3E}">
        <p14:creationId xmlns:p14="http://schemas.microsoft.com/office/powerpoint/2010/main" val="878974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ammenlignin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4019816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49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3" name="Text Placeholder 2"/>
          <p:cNvSpPr>
            <a:spLocks noGrp="1"/>
          </p:cNvSpPr>
          <p:nvPr>
            <p:ph type="body" idx="1"/>
          </p:nvPr>
        </p:nvSpPr>
        <p:spPr>
          <a:xfrm>
            <a:off x="609600" y="1428736"/>
            <a:ext cx="5376000" cy="648000"/>
          </a:xfrm>
        </p:spPr>
        <p:txBody>
          <a:bodyPr anchor="b"/>
          <a:lstStyle>
            <a:lvl1pPr marL="0" indent="0">
              <a:buNone/>
              <a:defRPr sz="2399" b="1"/>
            </a:lvl1pPr>
            <a:lvl2pPr marL="456971"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8" indent="0">
              <a:buNone/>
              <a:defRPr sz="1599" b="1"/>
            </a:lvl7pPr>
            <a:lvl8pPr marL="3198800" indent="0">
              <a:buNone/>
              <a:defRPr sz="1599" b="1"/>
            </a:lvl8pPr>
            <a:lvl9pPr marL="3655771" indent="0">
              <a:buNone/>
              <a:defRPr sz="1599" b="1"/>
            </a:lvl9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p:txBody>
      </p:sp>
      <p:sp>
        <p:nvSpPr>
          <p:cNvPr id="4" name="Content Placeholder 3"/>
          <p:cNvSpPr>
            <a:spLocks noGrp="1"/>
          </p:cNvSpPr>
          <p:nvPr>
            <p:ph sz="half" idx="2"/>
          </p:nvPr>
        </p:nvSpPr>
        <p:spPr>
          <a:xfrm>
            <a:off x="609600" y="2174875"/>
            <a:ext cx="5376000" cy="3960000"/>
          </a:xfrm>
        </p:spPr>
        <p:txBody>
          <a:bodyPr/>
          <a:lstStyle>
            <a:lvl1pPr>
              <a:defRPr sz="2399"/>
            </a:lvl1pPr>
            <a:lvl2pPr>
              <a:defRPr sz="1999"/>
            </a:lvl2pPr>
            <a:lvl3pPr>
              <a:defRPr sz="1799"/>
            </a:lvl3pPr>
            <a:lvl4pPr>
              <a:defRPr sz="1599"/>
            </a:lvl4pPr>
            <a:lvl5pPr indent="-359820">
              <a:spcBef>
                <a:spcPts val="300"/>
              </a:spcBef>
              <a:defRPr sz="1599"/>
            </a:lvl5pPr>
            <a:lvl6pPr>
              <a:defRPr sz="1599"/>
            </a:lvl6pPr>
            <a:lvl7pPr>
              <a:defRPr sz="1599"/>
            </a:lvl7pPr>
            <a:lvl8pPr>
              <a:defRPr sz="1599"/>
            </a:lvl8pPr>
            <a:lvl9pPr>
              <a:defRPr sz="1599"/>
            </a:lvl9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Fjerde</a:t>
            </a:r>
            <a:r>
              <a:rPr lang="en-US" dirty="0"/>
              <a:t> </a:t>
            </a:r>
            <a:r>
              <a:rPr lang="en-US" dirty="0" err="1"/>
              <a:t>nivå</a:t>
            </a:r>
            <a:endParaRPr lang="en-US" dirty="0"/>
          </a:p>
          <a:p>
            <a:pPr lvl="4"/>
            <a:r>
              <a:rPr lang="en-US" dirty="0" err="1"/>
              <a:t>Femte</a:t>
            </a:r>
            <a:r>
              <a:rPr lang="en-US" dirty="0"/>
              <a:t> </a:t>
            </a:r>
            <a:r>
              <a:rPr lang="en-US" dirty="0" err="1"/>
              <a:t>nivå</a:t>
            </a:r>
            <a:endParaRPr lang="en-US" dirty="0"/>
          </a:p>
        </p:txBody>
      </p:sp>
      <p:sp>
        <p:nvSpPr>
          <p:cNvPr id="5" name="Text Placeholder 4"/>
          <p:cNvSpPr>
            <a:spLocks noGrp="1"/>
          </p:cNvSpPr>
          <p:nvPr>
            <p:ph type="body" sz="quarter" idx="3"/>
          </p:nvPr>
        </p:nvSpPr>
        <p:spPr>
          <a:xfrm>
            <a:off x="6193366" y="1428736"/>
            <a:ext cx="5376000" cy="648000"/>
          </a:xfrm>
        </p:spPr>
        <p:txBody>
          <a:bodyPr anchor="b"/>
          <a:lstStyle>
            <a:lvl1pPr marL="0" indent="0">
              <a:buNone/>
              <a:defRPr sz="2399" b="1"/>
            </a:lvl1pPr>
            <a:lvl2pPr marL="456971"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8" indent="0">
              <a:buNone/>
              <a:defRPr sz="1599" b="1"/>
            </a:lvl7pPr>
            <a:lvl8pPr marL="3198800" indent="0">
              <a:buNone/>
              <a:defRPr sz="1599" b="1"/>
            </a:lvl8pPr>
            <a:lvl9pPr marL="3655771" indent="0">
              <a:buNone/>
              <a:defRPr sz="1599" b="1"/>
            </a:lvl9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p:txBody>
      </p:sp>
      <p:sp>
        <p:nvSpPr>
          <p:cNvPr id="6" name="Content Placeholder 5"/>
          <p:cNvSpPr>
            <a:spLocks noGrp="1"/>
          </p:cNvSpPr>
          <p:nvPr>
            <p:ph sz="quarter" idx="4"/>
          </p:nvPr>
        </p:nvSpPr>
        <p:spPr>
          <a:xfrm>
            <a:off x="6193366" y="2174875"/>
            <a:ext cx="5376000" cy="3960000"/>
          </a:xfrm>
        </p:spPr>
        <p:txBody>
          <a:bodyPr/>
          <a:lstStyle>
            <a:lvl1pPr>
              <a:defRPr sz="2399"/>
            </a:lvl1pPr>
            <a:lvl2pPr>
              <a:defRPr sz="1999"/>
            </a:lvl2pPr>
            <a:lvl3pPr>
              <a:defRPr sz="1799"/>
            </a:lvl3pPr>
            <a:lvl4pPr>
              <a:defRPr sz="1599"/>
            </a:lvl4pPr>
            <a:lvl5pPr indent="-359820">
              <a:spcBef>
                <a:spcPts val="300"/>
              </a:spcBef>
              <a:defRPr sz="1599"/>
            </a:lvl5pPr>
            <a:lvl6pPr>
              <a:defRPr sz="1599"/>
            </a:lvl6pPr>
            <a:lvl7pPr>
              <a:defRPr sz="1599"/>
            </a:lvl7pPr>
            <a:lvl8pPr>
              <a:defRPr sz="1599"/>
            </a:lvl8pPr>
            <a:lvl9pPr>
              <a:defRPr sz="1599"/>
            </a:lvl9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Fjerde</a:t>
            </a:r>
            <a:r>
              <a:rPr lang="en-US" dirty="0"/>
              <a:t> </a:t>
            </a:r>
            <a:r>
              <a:rPr lang="en-US" dirty="0" err="1"/>
              <a:t>nivå</a:t>
            </a:r>
            <a:endParaRPr lang="en-US" dirty="0"/>
          </a:p>
          <a:p>
            <a:pPr lvl="4"/>
            <a:r>
              <a:rPr lang="en-US" dirty="0" err="1"/>
              <a:t>Femte</a:t>
            </a:r>
            <a:r>
              <a:rPr lang="en-US" dirty="0"/>
              <a:t> </a:t>
            </a:r>
            <a:r>
              <a:rPr lang="en-US" dirty="0" err="1"/>
              <a:t>nivå</a:t>
            </a:r>
            <a:endParaRPr lang="en-US" dirty="0"/>
          </a:p>
        </p:txBody>
      </p:sp>
      <p:sp>
        <p:nvSpPr>
          <p:cNvPr id="7" name="Date Placeholder 6"/>
          <p:cNvSpPr>
            <a:spLocks noGrp="1"/>
          </p:cNvSpPr>
          <p:nvPr>
            <p:ph type="dt" sz="half" idx="10"/>
          </p:nvPr>
        </p:nvSpPr>
        <p:spPr>
          <a:xfrm>
            <a:off x="1871134" y="6413500"/>
            <a:ext cx="2305050" cy="184150"/>
          </a:xfrm>
          <a:prstGeom prst="rect">
            <a:avLst/>
          </a:prstGeom>
        </p:spPr>
        <p:txBody>
          <a:bodyPr/>
          <a:lstStyle>
            <a:lvl1pPr eaLnBrk="1">
              <a:defRPr/>
            </a:lvl1pPr>
          </a:lstStyle>
          <a:p>
            <a:endParaRPr lang="en-US" dirty="0">
              <a:solidFill>
                <a:srgbClr val="000000"/>
              </a:solidFill>
            </a:endParaRPr>
          </a:p>
        </p:txBody>
      </p:sp>
      <p:sp>
        <p:nvSpPr>
          <p:cNvPr id="8" name="Slide Number Placeholder 7"/>
          <p:cNvSpPr>
            <a:spLocks noGrp="1"/>
          </p:cNvSpPr>
          <p:nvPr>
            <p:ph type="sldNum" sz="quarter" idx="11"/>
          </p:nvPr>
        </p:nvSpPr>
        <p:spPr>
          <a:xfrm>
            <a:off x="624418" y="6413500"/>
            <a:ext cx="1054100" cy="184150"/>
          </a:xfrm>
          <a:prstGeom prst="rect">
            <a:avLst/>
          </a:prstGeom>
        </p:spPr>
        <p:txBody>
          <a:bodyPr/>
          <a:lstStyle>
            <a:lvl1pPr>
              <a:defRPr/>
            </a:lvl1pPr>
          </a:lstStyle>
          <a:p>
            <a:r>
              <a:rPr lang="en-US" dirty="0">
                <a:solidFill>
                  <a:srgbClr val="000000"/>
                </a:solidFill>
              </a:rPr>
              <a:t>Slide </a:t>
            </a:r>
            <a:fld id="{F9C1430C-2297-4512-BCC6-62D56709127C}" type="slidenum">
              <a:rPr lang="en-US" smtClean="0">
                <a:solidFill>
                  <a:srgbClr val="000000"/>
                </a:solidFill>
              </a:rPr>
              <a:pPr/>
              <a:t>‹#›</a:t>
            </a:fld>
            <a:endParaRPr lang="en-US" dirty="0">
              <a:solidFill>
                <a:srgbClr val="000000"/>
              </a:solidFill>
            </a:endParaRPr>
          </a:p>
        </p:txBody>
      </p:sp>
      <p:sp>
        <p:nvSpPr>
          <p:cNvPr id="9" name="Footer Placeholder 8"/>
          <p:cNvSpPr>
            <a:spLocks noGrp="1"/>
          </p:cNvSpPr>
          <p:nvPr>
            <p:ph type="ftr" sz="quarter" idx="12"/>
          </p:nvPr>
        </p:nvSpPr>
        <p:spPr>
          <a:xfrm>
            <a:off x="4271435" y="6413500"/>
            <a:ext cx="4974166" cy="184150"/>
          </a:xfrm>
          <a:prstGeom prst="rect">
            <a:avLst/>
          </a:prstGeom>
        </p:spPr>
        <p:txBody>
          <a:bodyPr/>
          <a:lstStyle>
            <a:lvl1pPr eaLnBrk="1">
              <a:defRPr/>
            </a:lvl1pPr>
          </a:lstStyle>
          <a:p>
            <a:endParaRPr lang="en-US" dirty="0">
              <a:solidFill>
                <a:srgbClr val="000000"/>
              </a:solidFill>
            </a:endParaRPr>
          </a:p>
        </p:txBody>
      </p:sp>
      <p:sp>
        <p:nvSpPr>
          <p:cNvPr id="10" name="Title 1"/>
          <p:cNvSpPr>
            <a:spLocks noGrp="1"/>
          </p:cNvSpPr>
          <p:nvPr>
            <p:ph type="title"/>
          </p:nvPr>
        </p:nvSpPr>
        <p:spPr>
          <a:xfrm>
            <a:off x="609601" y="188913"/>
            <a:ext cx="10972800" cy="863600"/>
          </a:xfrm>
        </p:spPr>
        <p:txBody>
          <a:bodyPr/>
          <a:lstStyle/>
          <a:p>
            <a:r>
              <a:rPr lang="en-US" dirty="0" err="1"/>
              <a:t>Klikk</a:t>
            </a:r>
            <a:r>
              <a:rPr lang="en-US" dirty="0"/>
              <a:t> for å </a:t>
            </a:r>
            <a:r>
              <a:rPr lang="en-US" dirty="0" err="1"/>
              <a:t>redigere</a:t>
            </a:r>
            <a:r>
              <a:rPr lang="en-US" dirty="0"/>
              <a:t> </a:t>
            </a:r>
            <a:r>
              <a:rPr lang="en-US" dirty="0" err="1"/>
              <a:t>tittelstil</a:t>
            </a:r>
            <a:endParaRPr lang="en-US" dirty="0"/>
          </a:p>
        </p:txBody>
      </p:sp>
    </p:spTree>
    <p:extLst>
      <p:ext uri="{BB962C8B-B14F-4D97-AF65-F5344CB8AC3E}">
        <p14:creationId xmlns:p14="http://schemas.microsoft.com/office/powerpoint/2010/main" val="3481656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8_Tittel og innho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0179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514"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tel 1"/>
          <p:cNvSpPr>
            <a:spLocks noGrp="1"/>
          </p:cNvSpPr>
          <p:nvPr>
            <p:ph type="title" hasCustomPrompt="1"/>
          </p:nvPr>
        </p:nvSpPr>
        <p:spPr>
          <a:xfrm>
            <a:off x="609601" y="620688"/>
            <a:ext cx="10972800" cy="576064"/>
          </a:xfrm>
        </p:spPr>
        <p:txBody>
          <a:bodyPr>
            <a:normAutofit/>
          </a:bodyPr>
          <a:lstStyle>
            <a:lvl1pPr algn="l">
              <a:defRPr sz="3598" baseline="0">
                <a:solidFill>
                  <a:srgbClr val="003B75"/>
                </a:solidFill>
              </a:defRPr>
            </a:lvl1pPr>
          </a:lstStyle>
          <a:p>
            <a:r>
              <a:rPr lang="en-US" dirty="0" err="1"/>
              <a:t>Overskrift</a:t>
            </a:r>
            <a:endParaRPr lang="en-US" dirty="0"/>
          </a:p>
        </p:txBody>
      </p:sp>
      <p:cxnSp>
        <p:nvCxnSpPr>
          <p:cNvPr id="6" name="Rett linje 5"/>
          <p:cNvCxnSpPr/>
          <p:nvPr/>
        </p:nvCxnSpPr>
        <p:spPr>
          <a:xfrm>
            <a:off x="0" y="1196752"/>
            <a:ext cx="12192000" cy="0"/>
          </a:xfrm>
          <a:prstGeom prst="line">
            <a:avLst/>
          </a:prstGeom>
          <a:ln w="9525">
            <a:solidFill>
              <a:srgbClr val="003B75"/>
            </a:solidFill>
          </a:ln>
        </p:spPr>
        <p:style>
          <a:lnRef idx="1">
            <a:schemeClr val="accent1"/>
          </a:lnRef>
          <a:fillRef idx="0">
            <a:schemeClr val="accent1"/>
          </a:fillRef>
          <a:effectRef idx="0">
            <a:schemeClr val="accent1"/>
          </a:effectRef>
          <a:fontRef idx="minor">
            <a:schemeClr val="tx1"/>
          </a:fontRef>
        </p:style>
      </p:cxnSp>
      <p:sp>
        <p:nvSpPr>
          <p:cNvPr id="8" name="Plassholder for innhold 2"/>
          <p:cNvSpPr>
            <a:spLocks noGrp="1"/>
          </p:cNvSpPr>
          <p:nvPr>
            <p:ph idx="10" hasCustomPrompt="1"/>
          </p:nvPr>
        </p:nvSpPr>
        <p:spPr>
          <a:xfrm>
            <a:off x="609600" y="1600203"/>
            <a:ext cx="5102358" cy="4133055"/>
          </a:xfrm>
        </p:spPr>
        <p:txBody>
          <a:bodyPr>
            <a:normAutofit/>
          </a:bodyPr>
          <a:lstStyle>
            <a:lvl1pPr marL="342729" indent="-342729" algn="l" defTabSz="913943" rtl="0" eaLnBrk="1" latinLnBrk="0" hangingPunct="1">
              <a:spcBef>
                <a:spcPct val="20000"/>
              </a:spcBef>
              <a:buClr>
                <a:srgbClr val="6FAAD8"/>
              </a:buClr>
              <a:buFont typeface="Courier New" panose="02070309020205020404" pitchFamily="49" charset="0"/>
              <a:buChar char="o"/>
              <a:defRPr lang="nb-NO" sz="2399" kern="1200" baseline="0" dirty="0" smtClean="0">
                <a:solidFill>
                  <a:srgbClr val="003B75"/>
                </a:solidFill>
                <a:latin typeface="+mn-lt"/>
                <a:ea typeface="+mn-ea"/>
                <a:cs typeface="+mn-cs"/>
              </a:defRPr>
            </a:lvl1pPr>
            <a:lvl2pPr marL="913943" indent="-456971" algn="l" defTabSz="913943" rtl="0" eaLnBrk="1" latinLnBrk="0" hangingPunct="1">
              <a:spcBef>
                <a:spcPct val="20000"/>
              </a:spcBef>
              <a:buClr>
                <a:srgbClr val="6FAAD8"/>
              </a:buClr>
              <a:buFont typeface="Arial" panose="020B0604020202020204" pitchFamily="34" charset="0"/>
              <a:buChar char="•"/>
              <a:defRPr lang="nb-NO" sz="1799" kern="1200" baseline="0" dirty="0" smtClean="0">
                <a:solidFill>
                  <a:srgbClr val="003B75"/>
                </a:solidFill>
                <a:latin typeface="+mn-lt"/>
                <a:ea typeface="+mn-ea"/>
                <a:cs typeface="+mn-cs"/>
              </a:defRPr>
            </a:lvl2pPr>
            <a:lvl3pPr marL="913943" indent="0">
              <a:buClr>
                <a:schemeClr val="bg1"/>
              </a:buClr>
              <a:buNone/>
              <a:defRPr sz="1599" baseline="0">
                <a:solidFill>
                  <a:schemeClr val="bg1"/>
                </a:solidFill>
              </a:defRPr>
            </a:lvl3pPr>
          </a:lstStyle>
          <a:p>
            <a:pPr lvl="0"/>
            <a:r>
              <a:rPr lang="en-US" dirty="0" err="1"/>
              <a:t>Tekst</a:t>
            </a:r>
            <a:endParaRPr lang="en-US" dirty="0"/>
          </a:p>
          <a:p>
            <a:pPr lvl="1"/>
            <a:r>
              <a:rPr lang="en-US" dirty="0"/>
              <a:t>Andre </a:t>
            </a:r>
            <a:r>
              <a:rPr lang="en-US" dirty="0" err="1"/>
              <a:t>nivå</a:t>
            </a:r>
            <a:endParaRPr lang="en-US" dirty="0"/>
          </a:p>
        </p:txBody>
      </p:sp>
      <p:sp>
        <p:nvSpPr>
          <p:cNvPr id="9" name="Plassholder for innhold 2"/>
          <p:cNvSpPr>
            <a:spLocks noGrp="1"/>
          </p:cNvSpPr>
          <p:nvPr>
            <p:ph idx="11" hasCustomPrompt="1"/>
          </p:nvPr>
        </p:nvSpPr>
        <p:spPr>
          <a:xfrm>
            <a:off x="6288021" y="1594722"/>
            <a:ext cx="5102358" cy="4133055"/>
          </a:xfrm>
        </p:spPr>
        <p:txBody>
          <a:bodyPr>
            <a:normAutofit/>
          </a:bodyPr>
          <a:lstStyle>
            <a:lvl1pPr marL="342729" indent="-342729" algn="l" defTabSz="913943" rtl="0" eaLnBrk="1" latinLnBrk="0" hangingPunct="1">
              <a:spcBef>
                <a:spcPct val="20000"/>
              </a:spcBef>
              <a:buClr>
                <a:srgbClr val="6FAAD8"/>
              </a:buClr>
              <a:buFont typeface="Courier New" panose="02070309020205020404" pitchFamily="49" charset="0"/>
              <a:buChar char="o"/>
              <a:defRPr lang="nb-NO" sz="2399" kern="1200" baseline="0" dirty="0" smtClean="0">
                <a:solidFill>
                  <a:srgbClr val="003B75"/>
                </a:solidFill>
                <a:latin typeface="+mn-lt"/>
                <a:ea typeface="+mn-ea"/>
                <a:cs typeface="+mn-cs"/>
              </a:defRPr>
            </a:lvl1pPr>
            <a:lvl2pPr marL="913943" indent="-456971" algn="l" defTabSz="913943" rtl="0" eaLnBrk="1" latinLnBrk="0" hangingPunct="1">
              <a:spcBef>
                <a:spcPct val="20000"/>
              </a:spcBef>
              <a:buClr>
                <a:srgbClr val="6FAAD8"/>
              </a:buClr>
              <a:buFont typeface="Arial" panose="020B0604020202020204" pitchFamily="34" charset="0"/>
              <a:buChar char="•"/>
              <a:defRPr lang="nb-NO" sz="1799" kern="1200" baseline="0" dirty="0" smtClean="0">
                <a:solidFill>
                  <a:srgbClr val="003B75"/>
                </a:solidFill>
                <a:latin typeface="+mn-lt"/>
                <a:ea typeface="+mn-ea"/>
                <a:cs typeface="+mn-cs"/>
              </a:defRPr>
            </a:lvl2pPr>
            <a:lvl3pPr marL="913943" indent="0">
              <a:buClr>
                <a:schemeClr val="bg1"/>
              </a:buClr>
              <a:buNone/>
              <a:defRPr sz="1599" baseline="0">
                <a:solidFill>
                  <a:schemeClr val="bg1"/>
                </a:solidFill>
              </a:defRPr>
            </a:lvl3pPr>
          </a:lstStyle>
          <a:p>
            <a:pPr lvl="0"/>
            <a:r>
              <a:rPr lang="en-US" dirty="0" err="1"/>
              <a:t>Tekst</a:t>
            </a:r>
            <a:endParaRPr lang="en-US" dirty="0"/>
          </a:p>
          <a:p>
            <a:pPr lvl="1"/>
            <a:r>
              <a:rPr lang="en-US" dirty="0"/>
              <a:t>Andre </a:t>
            </a:r>
            <a:r>
              <a:rPr lang="en-US" dirty="0" err="1"/>
              <a:t>nivå</a:t>
            </a:r>
            <a:endParaRPr lang="en-US" dirty="0"/>
          </a:p>
        </p:txBody>
      </p:sp>
      <p:pic>
        <p:nvPicPr>
          <p:cNvPr id="11" name="Bild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04" y="6292124"/>
            <a:ext cx="2858190" cy="538451"/>
          </a:xfrm>
          <a:prstGeom prst="rect">
            <a:avLst/>
          </a:prstGeom>
        </p:spPr>
      </p:pic>
    </p:spTree>
    <p:extLst>
      <p:ext uri="{BB962C8B-B14F-4D97-AF65-F5344CB8AC3E}">
        <p14:creationId xmlns:p14="http://schemas.microsoft.com/office/powerpoint/2010/main" val="12669366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tel og innho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06806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538"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tel 1"/>
          <p:cNvSpPr>
            <a:spLocks noGrp="1"/>
          </p:cNvSpPr>
          <p:nvPr>
            <p:ph type="title" hasCustomPrompt="1"/>
          </p:nvPr>
        </p:nvSpPr>
        <p:spPr>
          <a:xfrm>
            <a:off x="609601" y="620688"/>
            <a:ext cx="10972800" cy="576064"/>
          </a:xfrm>
        </p:spPr>
        <p:txBody>
          <a:bodyPr>
            <a:normAutofit/>
          </a:bodyPr>
          <a:lstStyle>
            <a:lvl1pPr algn="l">
              <a:defRPr sz="2699" baseline="0">
                <a:solidFill>
                  <a:srgbClr val="003B75"/>
                </a:solidFill>
              </a:defRPr>
            </a:lvl1pPr>
          </a:lstStyle>
          <a:p>
            <a:r>
              <a:rPr lang="en-US" dirty="0" err="1"/>
              <a:t>Overskrift</a:t>
            </a:r>
            <a:endParaRPr lang="en-US" dirty="0"/>
          </a:p>
        </p:txBody>
      </p:sp>
      <p:sp>
        <p:nvSpPr>
          <p:cNvPr id="12" name="Plassholder for innhold 2"/>
          <p:cNvSpPr>
            <a:spLocks noGrp="1"/>
          </p:cNvSpPr>
          <p:nvPr>
            <p:ph idx="1" hasCustomPrompt="1"/>
          </p:nvPr>
        </p:nvSpPr>
        <p:spPr>
          <a:xfrm>
            <a:off x="609601" y="1600205"/>
            <a:ext cx="10972800" cy="4133055"/>
          </a:xfrm>
        </p:spPr>
        <p:txBody>
          <a:bodyPr/>
          <a:lstStyle>
            <a:lvl1pPr marL="257046" indent="-257046">
              <a:buClr>
                <a:srgbClr val="6FAAD8"/>
              </a:buClr>
              <a:buFont typeface="Courier New" panose="02070309020205020404" pitchFamily="49" charset="0"/>
              <a:buChar char="o"/>
              <a:defRPr sz="1799" baseline="0">
                <a:solidFill>
                  <a:srgbClr val="003B75"/>
                </a:solidFill>
              </a:defRPr>
            </a:lvl1pPr>
            <a:lvl2pPr marL="685457" indent="-342729">
              <a:buClr>
                <a:srgbClr val="6FAAD8"/>
              </a:buClr>
              <a:buFont typeface="Arial" panose="020B0604020202020204" pitchFamily="34" charset="0"/>
              <a:buChar char="•"/>
              <a:defRPr sz="1349" baseline="0">
                <a:solidFill>
                  <a:srgbClr val="003B75"/>
                </a:solidFill>
              </a:defRPr>
            </a:lvl2pPr>
            <a:lvl3pPr>
              <a:buClr>
                <a:srgbClr val="6FAAD8"/>
              </a:buClr>
              <a:defRPr sz="1199" baseline="0">
                <a:solidFill>
                  <a:srgbClr val="003B75"/>
                </a:solidFill>
              </a:defRPr>
            </a:lvl3pPr>
          </a:lstStyle>
          <a:p>
            <a:pPr lvl="0"/>
            <a:r>
              <a:rPr lang="en-US" dirty="0" err="1"/>
              <a:t>Tekst</a:t>
            </a:r>
            <a:endParaRPr lang="en-US" dirty="0"/>
          </a:p>
          <a:p>
            <a:pPr lvl="1"/>
            <a:r>
              <a:rPr lang="en-US" dirty="0"/>
              <a:t>Andre </a:t>
            </a:r>
            <a:r>
              <a:rPr lang="en-US" dirty="0" err="1"/>
              <a:t>nivå</a:t>
            </a:r>
            <a:endParaRPr lang="en-US" dirty="0"/>
          </a:p>
          <a:p>
            <a:pPr lvl="2"/>
            <a:r>
              <a:rPr lang="en-US" dirty="0" err="1"/>
              <a:t>Tredje</a:t>
            </a:r>
            <a:r>
              <a:rPr lang="en-US" dirty="0"/>
              <a:t> </a:t>
            </a:r>
            <a:r>
              <a:rPr lang="en-US" dirty="0" err="1"/>
              <a:t>nivå</a:t>
            </a:r>
            <a:r>
              <a:rPr lang="en-US" dirty="0"/>
              <a:t> (</a:t>
            </a:r>
            <a:r>
              <a:rPr lang="en-US" dirty="0" err="1"/>
              <a:t>hvis</a:t>
            </a:r>
            <a:r>
              <a:rPr lang="en-US" dirty="0"/>
              <a:t> du </a:t>
            </a:r>
            <a:r>
              <a:rPr lang="en-US" dirty="0" err="1"/>
              <a:t>må</a:t>
            </a:r>
            <a:r>
              <a:rPr lang="en-US" dirty="0"/>
              <a:t>)</a:t>
            </a:r>
          </a:p>
        </p:txBody>
      </p:sp>
      <p:cxnSp>
        <p:nvCxnSpPr>
          <p:cNvPr id="6" name="Rett linje 5"/>
          <p:cNvCxnSpPr/>
          <p:nvPr userDrawn="1"/>
        </p:nvCxnSpPr>
        <p:spPr>
          <a:xfrm>
            <a:off x="0" y="1196752"/>
            <a:ext cx="12192000" cy="0"/>
          </a:xfrm>
          <a:prstGeom prst="line">
            <a:avLst/>
          </a:prstGeom>
          <a:ln w="9525">
            <a:solidFill>
              <a:srgbClr val="003B75"/>
            </a:solidFill>
          </a:ln>
        </p:spPr>
        <p:style>
          <a:lnRef idx="1">
            <a:schemeClr val="accent1"/>
          </a:lnRef>
          <a:fillRef idx="0">
            <a:schemeClr val="accent1"/>
          </a:fillRef>
          <a:effectRef idx="0">
            <a:schemeClr val="accent1"/>
          </a:effectRef>
          <a:fontRef idx="minor">
            <a:schemeClr val="tx1"/>
          </a:fontRef>
        </p:style>
      </p:cxnSp>
      <p:pic>
        <p:nvPicPr>
          <p:cNvPr id="9" name="Bild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393" y="6292126"/>
            <a:ext cx="2422885" cy="538451"/>
          </a:xfrm>
          <a:prstGeom prst="rect">
            <a:avLst/>
          </a:prstGeom>
        </p:spPr>
      </p:pic>
    </p:spTree>
    <p:extLst>
      <p:ext uri="{BB962C8B-B14F-4D97-AF65-F5344CB8AC3E}">
        <p14:creationId xmlns:p14="http://schemas.microsoft.com/office/powerpoint/2010/main" val="534846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Cover alternat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5909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56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chemeClr val="tx1"/>
              </a:solidFill>
              <a:latin typeface="EYInterstate" panose="02000503020000020004" pitchFamily="2" charset="0"/>
              <a:ea typeface="+mj-ea"/>
              <a:cs typeface="Arial" panose="020B0604020202020204" pitchFamily="34" charset="0"/>
              <a:sym typeface="EYInterstate" panose="02000503020000020004" pitchFamily="2" charset="0"/>
            </a:endParaRPr>
          </a:p>
        </p:txBody>
      </p:sp>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b="15667"/>
          <a:stretch/>
        </p:blipFill>
        <p:spPr>
          <a:xfrm flipH="1">
            <a:off x="0" y="0"/>
            <a:ext cx="12191746" cy="6858000"/>
          </a:xfrm>
          <a:prstGeom prst="rect">
            <a:avLst/>
          </a:prstGeom>
        </p:spPr>
      </p:pic>
      <p:sp>
        <p:nvSpPr>
          <p:cNvPr id="8" name="Freeform 7"/>
          <p:cNvSpPr>
            <a:spLocks noChangeAspect="1"/>
          </p:cNvSpPr>
          <p:nvPr userDrawn="1"/>
        </p:nvSpPr>
        <p:spPr bwMode="gray">
          <a:xfrm rot="10800000">
            <a:off x="5626958" y="507325"/>
            <a:ext cx="5959196" cy="3732167"/>
          </a:xfrm>
          <a:custGeom>
            <a:avLst/>
            <a:gdLst>
              <a:gd name="connsiteX0" fmla="*/ 0 w 7221358"/>
              <a:gd name="connsiteY0" fmla="*/ 4520288 h 4520288"/>
              <a:gd name="connsiteX1" fmla="*/ 70 w 7221358"/>
              <a:gd name="connsiteY1" fmla="*/ 4465647 h 4520288"/>
              <a:gd name="connsiteX2" fmla="*/ 4268 w 7221358"/>
              <a:gd name="connsiteY2" fmla="*/ 0 h 4520288"/>
              <a:gd name="connsiteX3" fmla="*/ 7221358 w 7221358"/>
              <a:gd name="connsiteY3" fmla="*/ 3197 h 4520288"/>
              <a:gd name="connsiteX4" fmla="*/ 7221358 w 7221358"/>
              <a:gd name="connsiteY4" fmla="*/ 3246968 h 45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358" h="4520288">
                <a:moveTo>
                  <a:pt x="0" y="4520288"/>
                </a:moveTo>
                <a:lnTo>
                  <a:pt x="70" y="4465647"/>
                </a:lnTo>
                <a:cubicBezTo>
                  <a:pt x="1469" y="3344168"/>
                  <a:pt x="2869" y="1043295"/>
                  <a:pt x="4268" y="0"/>
                </a:cubicBezTo>
                <a:lnTo>
                  <a:pt x="7221358" y="3197"/>
                </a:lnTo>
                <a:lnTo>
                  <a:pt x="7221358" y="3246968"/>
                </a:lnTo>
                <a:close/>
              </a:path>
            </a:pathLst>
          </a:custGeom>
          <a:solidFill>
            <a:schemeClr val="accent2"/>
          </a:solidFill>
          <a:ln w="9525">
            <a:noFill/>
            <a:round/>
            <a:headEnd/>
            <a:tailEnd/>
          </a:ln>
        </p:spPr>
        <p:txBody>
          <a:bodyPr vert="horz" wrap="square" lIns="91392" tIns="45696" rIns="91392" bIns="45696" numCol="1" anchor="t" anchorCtr="0" compatLnSpc="1">
            <a:prstTxWarp prst="textNoShape">
              <a:avLst/>
            </a:prstTxWarp>
            <a:noAutofit/>
          </a:bodyPr>
          <a:lstStyle/>
          <a:p>
            <a:pPr eaLnBrk="1"/>
            <a:endParaRPr lang="en-US" sz="1799" dirty="0">
              <a:solidFill>
                <a:srgbClr val="000000"/>
              </a:solidFill>
              <a:latin typeface="EYInterstate Light" panose="02000506000000020004" pitchFamily="2" charset="0"/>
            </a:endParaRPr>
          </a:p>
        </p:txBody>
      </p:sp>
      <p:sp>
        <p:nvSpPr>
          <p:cNvPr id="11" name="Title 1"/>
          <p:cNvSpPr>
            <a:spLocks noGrp="1"/>
          </p:cNvSpPr>
          <p:nvPr>
            <p:ph type="ctrTitle"/>
          </p:nvPr>
        </p:nvSpPr>
        <p:spPr>
          <a:xfrm>
            <a:off x="6015282" y="1737360"/>
            <a:ext cx="5189426" cy="860400"/>
          </a:xfrm>
        </p:spPr>
        <p:txBody>
          <a:bodyPr/>
          <a:lstStyle>
            <a:lvl1pPr>
              <a:defRPr>
                <a:solidFill>
                  <a:srgbClr val="333333"/>
                </a:solidFill>
                <a:latin typeface="EYInterstate" panose="02000503020000020004" pitchFamily="2" charset="0"/>
                <a:cs typeface="Arial" pitchFamily="34" charset="0"/>
              </a:defRPr>
            </a:lvl1pPr>
          </a:lstStyle>
          <a:p>
            <a:r>
              <a:rPr lang="en-US" dirty="0"/>
              <a:t>Click to edit Master title style</a:t>
            </a:r>
          </a:p>
        </p:txBody>
      </p:sp>
      <p:sp>
        <p:nvSpPr>
          <p:cNvPr id="13" name="Subtitle 2"/>
          <p:cNvSpPr>
            <a:spLocks noGrp="1"/>
          </p:cNvSpPr>
          <p:nvPr>
            <p:ph type="subTitle" idx="1"/>
          </p:nvPr>
        </p:nvSpPr>
        <p:spPr>
          <a:xfrm>
            <a:off x="6015282" y="2724912"/>
            <a:ext cx="5189426" cy="645742"/>
          </a:xfrm>
        </p:spPr>
        <p:txBody>
          <a:bodyPr/>
          <a:lstStyle>
            <a:lvl1pPr marL="0" indent="0" algn="l">
              <a:buNone/>
              <a:defRPr sz="1999">
                <a:solidFill>
                  <a:srgbClr val="333333"/>
                </a:solidFill>
                <a:latin typeface="EYInterstate" panose="02000503020000020004" pitchFamily="2" charset="0"/>
                <a:cs typeface="Arial" pitchFamily="34" charset="0"/>
              </a:defRPr>
            </a:lvl1pPr>
            <a:lvl2pPr marL="0" indent="0" algn="l">
              <a:buNone/>
              <a:defRPr sz="1599">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dirty="0"/>
              <a:t>Click to edit Master subtitle style</a:t>
            </a:r>
          </a:p>
        </p:txBody>
      </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76168" y="5339038"/>
            <a:ext cx="987038" cy="1156968"/>
          </a:xfrm>
          <a:prstGeom prst="rect">
            <a:avLst/>
          </a:prstGeom>
        </p:spPr>
      </p:pic>
    </p:spTree>
    <p:extLst>
      <p:ext uri="{BB962C8B-B14F-4D97-AF65-F5344CB8AC3E}">
        <p14:creationId xmlns:p14="http://schemas.microsoft.com/office/powerpoint/2010/main" val="3953062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Divi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33508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586"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p:cNvPicPr>
            <a:picLocks noChangeAspect="1"/>
          </p:cNvPicPr>
          <p:nvPr userDrawn="1"/>
        </p:nvPicPr>
        <p:blipFill rotWithShape="1">
          <a:blip r:embed="rId6" cstate="print">
            <a:extLst>
              <a:ext uri="{28A0092B-C50C-407E-A947-70E740481C1C}">
                <a14:useLocalDpi xmlns:a14="http://schemas.microsoft.com/office/drawing/2010/main" val="0"/>
              </a:ext>
            </a:extLst>
          </a:blip>
          <a:srcRect t="15702"/>
          <a:stretch/>
        </p:blipFill>
        <p:spPr>
          <a:xfrm>
            <a:off x="0" y="2"/>
            <a:ext cx="12191746" cy="6857999"/>
          </a:xfrm>
          <a:prstGeom prst="rect">
            <a:avLst/>
          </a:prstGeom>
        </p:spPr>
      </p:pic>
      <p:sp>
        <p:nvSpPr>
          <p:cNvPr id="7" name="Rectangle 6"/>
          <p:cNvSpPr/>
          <p:nvPr userDrawn="1"/>
        </p:nvSpPr>
        <p:spPr>
          <a:xfrm>
            <a:off x="0" y="4553698"/>
            <a:ext cx="12198222" cy="1422400"/>
          </a:xfrm>
          <a:prstGeom prst="rect">
            <a:avLst/>
          </a:prstGeom>
          <a:solidFill>
            <a:schemeClr val="tx2">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endParaRPr lang="en-US" sz="1199" dirty="0">
              <a:solidFill>
                <a:srgbClr val="000000"/>
              </a:solidFill>
              <a:latin typeface="EYInterstate Light" panose="02000506000000020004" pitchFamily="2" charset="0"/>
            </a:endParaRPr>
          </a:p>
        </p:txBody>
      </p:sp>
      <p:sp>
        <p:nvSpPr>
          <p:cNvPr id="4" name="Title Placeholder 1"/>
          <p:cNvSpPr>
            <a:spLocks noGrp="1"/>
          </p:cNvSpPr>
          <p:nvPr>
            <p:ph type="title"/>
          </p:nvPr>
        </p:nvSpPr>
        <p:spPr>
          <a:xfrm>
            <a:off x="609601" y="4862562"/>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a:defRPr sz="4798" b="1">
                <a:solidFill>
                  <a:srgbClr val="333333"/>
                </a:solidFill>
              </a:defRPr>
            </a:lvl1pPr>
          </a:lstStyle>
          <a:p>
            <a:pPr lvl="0" algn="l" fontAlgn="base">
              <a:lnSpc>
                <a:spcPct val="85000"/>
              </a:lnSpc>
              <a:spcAft>
                <a:spcPct val="0"/>
              </a:spcAft>
            </a:pPr>
            <a:endParaRPr lang="en-US"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86430" y="6327648"/>
            <a:ext cx="402294" cy="411480"/>
          </a:xfrm>
          <a:prstGeom prst="rect">
            <a:avLst/>
          </a:prstGeom>
        </p:spPr>
      </p:pic>
    </p:spTree>
    <p:extLst>
      <p:ext uri="{BB962C8B-B14F-4D97-AF65-F5344CB8AC3E}">
        <p14:creationId xmlns:p14="http://schemas.microsoft.com/office/powerpoint/2010/main" val="3136992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Divider 1">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11713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610"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1"/>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Rectangle 6"/>
          <p:cNvSpPr/>
          <p:nvPr userDrawn="1"/>
        </p:nvSpPr>
        <p:spPr>
          <a:xfrm>
            <a:off x="0" y="4703763"/>
            <a:ext cx="12198222" cy="1422400"/>
          </a:xfrm>
          <a:prstGeom prst="rect">
            <a:avLst/>
          </a:prstGeom>
          <a:solidFill>
            <a:schemeClr val="tx2">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endParaRPr lang="en-US" sz="1199" dirty="0">
              <a:solidFill>
                <a:srgbClr val="000000"/>
              </a:solidFill>
              <a:latin typeface="EYInterstate Light" panose="02000506000000020004" pitchFamily="2" charset="0"/>
            </a:endParaRPr>
          </a:p>
        </p:txBody>
      </p:sp>
      <p:sp>
        <p:nvSpPr>
          <p:cNvPr id="4" name="Title Placeholder 1"/>
          <p:cNvSpPr>
            <a:spLocks noGrp="1"/>
          </p:cNvSpPr>
          <p:nvPr>
            <p:ph type="title"/>
          </p:nvPr>
        </p:nvSpPr>
        <p:spPr>
          <a:xfrm>
            <a:off x="609601" y="5012627"/>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a:defRPr sz="4798" b="1">
                <a:solidFill>
                  <a:srgbClr val="333333"/>
                </a:solidFill>
              </a:defRPr>
            </a:lvl1pPr>
          </a:lstStyle>
          <a:p>
            <a:pPr lvl="0" algn="l" fontAlgn="base">
              <a:lnSpc>
                <a:spcPct val="85000"/>
              </a:lnSpc>
              <a:spcAft>
                <a:spcPct val="0"/>
              </a:spcAft>
            </a:pPr>
            <a:endParaRPr lang="en-US" dirty="0"/>
          </a:p>
        </p:txBody>
      </p:sp>
    </p:spTree>
    <p:extLst>
      <p:ext uri="{BB962C8B-B14F-4D97-AF65-F5344CB8AC3E}">
        <p14:creationId xmlns:p14="http://schemas.microsoft.com/office/powerpoint/2010/main" val="133745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Divider 1">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BC1F47-A18C-4C76-BCE5-3EF53D66855F}"/>
              </a:ext>
            </a:extLst>
          </p:cNvPr>
          <p:cNvGraphicFramePr>
            <a:graphicFrameLocks noChangeAspect="1"/>
          </p:cNvGraphicFramePr>
          <p:nvPr userDrawn="1">
            <p:custDataLst>
              <p:tags r:id="rId2"/>
            </p:custDataLst>
            <p:extLst>
              <p:ext uri="{D42A27DB-BD31-4B8C-83A1-F6EECF244321}">
                <p14:modId xmlns:p14="http://schemas.microsoft.com/office/powerpoint/2010/main" val="3324176617"/>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8877"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7" y="1588"/>
                        <a:ext cx="1587"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595D691-9CD3-4154-8730-F2B76BAC24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75" y="-3225664"/>
            <a:ext cx="12198222" cy="12617813"/>
          </a:xfrm>
          <a:prstGeom prst="rect">
            <a:avLst/>
          </a:prstGeom>
        </p:spPr>
      </p:pic>
      <p:sp>
        <p:nvSpPr>
          <p:cNvPr id="7" name="Rectangle 6"/>
          <p:cNvSpPr/>
          <p:nvPr userDrawn="1"/>
        </p:nvSpPr>
        <p:spPr>
          <a:xfrm>
            <a:off x="0" y="4703763"/>
            <a:ext cx="12198222" cy="1422400"/>
          </a:xfrm>
          <a:prstGeom prst="rect">
            <a:avLst/>
          </a:prstGeom>
          <a:solidFill>
            <a:schemeClr val="tx2">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endParaRPr lang="en-US" sz="1199" dirty="0">
              <a:solidFill>
                <a:srgbClr val="000000"/>
              </a:solidFill>
              <a:latin typeface="EYInterstate Light" panose="02000506000000020004" pitchFamily="2" charset="0"/>
            </a:endParaRPr>
          </a:p>
        </p:txBody>
      </p:sp>
      <p:sp>
        <p:nvSpPr>
          <p:cNvPr id="4" name="Title Placeholder 1"/>
          <p:cNvSpPr>
            <a:spLocks noGrp="1"/>
          </p:cNvSpPr>
          <p:nvPr>
            <p:ph type="title"/>
          </p:nvPr>
        </p:nvSpPr>
        <p:spPr>
          <a:xfrm>
            <a:off x="609601" y="5012627"/>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a:defRPr sz="4798" b="1">
                <a:solidFill>
                  <a:srgbClr val="333333"/>
                </a:solidFill>
              </a:defRPr>
            </a:lvl1pPr>
          </a:lstStyle>
          <a:p>
            <a:pPr lvl="0" algn="l" fontAlgn="base">
              <a:lnSpc>
                <a:spcPct val="85000"/>
              </a:lnSpc>
              <a:spcAft>
                <a:spcPct val="0"/>
              </a:spcAft>
            </a:pPr>
            <a:endParaRPr lang="en-US" dirty="0"/>
          </a:p>
        </p:txBody>
      </p:sp>
    </p:spTree>
    <p:extLst>
      <p:ext uri="{BB962C8B-B14F-4D97-AF65-F5344CB8AC3E}">
        <p14:creationId xmlns:p14="http://schemas.microsoft.com/office/powerpoint/2010/main" val="1838935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56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ittel og innho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31213688"/>
              </p:ext>
            </p:extLst>
          </p:nvPr>
        </p:nvGraphicFramePr>
        <p:xfrm>
          <a:off x="794" y="794"/>
          <a:ext cx="794" cy="794"/>
        </p:xfrm>
        <a:graphic>
          <a:graphicData uri="http://schemas.openxmlformats.org/presentationml/2006/ole">
            <mc:AlternateContent xmlns:mc="http://schemas.openxmlformats.org/markup-compatibility/2006">
              <mc:Choice xmlns:v="urn:schemas-microsoft-com:vml" Requires="v">
                <p:oleObj spid="_x0000_s2990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794" y="794"/>
                        <a:ext cx="794" cy="794"/>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3" name="Plassholder for innhold 2"/>
          <p:cNvSpPr>
            <a:spLocks noGrp="1"/>
          </p:cNvSpPr>
          <p:nvPr>
            <p:ph idx="1"/>
          </p:nvPr>
        </p:nvSpPr>
        <p:spPr/>
        <p:txBody>
          <a:bodyPr/>
          <a:lstStyle>
            <a:lvl1pPr>
              <a:buSzPct val="60000"/>
              <a:defRPr/>
            </a:lvl1pPr>
          </a:lstStyle>
          <a:p>
            <a:pPr lvl="0"/>
            <a:r>
              <a:rPr lang="en-US" dirty="0" err="1"/>
              <a:t>Klikk</a:t>
            </a:r>
            <a:r>
              <a:rPr lang="en-US" dirty="0"/>
              <a:t> for å </a:t>
            </a:r>
            <a:r>
              <a:rPr lang="en-US" dirty="0" err="1"/>
              <a:t>redigere</a:t>
            </a:r>
            <a:r>
              <a:rPr lang="en-US" dirty="0"/>
              <a:t> </a:t>
            </a:r>
            <a:r>
              <a:rPr lang="en-US" dirty="0" err="1"/>
              <a:t>tekststiler</a:t>
            </a:r>
            <a:r>
              <a:rPr lang="en-US" dirty="0"/>
              <a:t> i </a:t>
            </a:r>
            <a:r>
              <a:rPr lang="en-US" dirty="0" err="1"/>
              <a:t>malen</a:t>
            </a:r>
            <a:endParaRPr lang="en-US" dirty="0"/>
          </a:p>
          <a:p>
            <a:pPr lvl="1"/>
            <a:r>
              <a:rPr lang="en-US" dirty="0"/>
              <a:t>Andre </a:t>
            </a:r>
            <a:r>
              <a:rPr lang="en-US" dirty="0" err="1"/>
              <a:t>nivå</a:t>
            </a:r>
            <a:endParaRPr lang="en-US" dirty="0"/>
          </a:p>
          <a:p>
            <a:pPr lvl="2"/>
            <a:r>
              <a:rPr lang="en-US" dirty="0" err="1"/>
              <a:t>Tredje</a:t>
            </a:r>
            <a:r>
              <a:rPr lang="en-US" dirty="0"/>
              <a:t> </a:t>
            </a:r>
            <a:r>
              <a:rPr lang="en-US" dirty="0" err="1"/>
              <a:t>nivå</a:t>
            </a:r>
            <a:endParaRPr lang="en-US" dirty="0"/>
          </a:p>
          <a:p>
            <a:pPr lvl="3"/>
            <a:r>
              <a:rPr lang="en-US" dirty="0" err="1"/>
              <a:t>Fjerde</a:t>
            </a:r>
            <a:r>
              <a:rPr lang="en-US" dirty="0"/>
              <a:t> </a:t>
            </a:r>
            <a:r>
              <a:rPr lang="en-US" dirty="0" err="1"/>
              <a:t>nivå</a:t>
            </a:r>
            <a:endParaRPr lang="en-US" dirty="0"/>
          </a:p>
          <a:p>
            <a:pPr lvl="4"/>
            <a:r>
              <a:rPr lang="en-US" dirty="0" err="1"/>
              <a:t>Femte</a:t>
            </a:r>
            <a:r>
              <a:rPr lang="en-US" dirty="0"/>
              <a:t> </a:t>
            </a:r>
            <a:r>
              <a:rPr lang="en-US" dirty="0" err="1"/>
              <a:t>nivå</a:t>
            </a:r>
            <a:endParaRPr lang="en-US" dirty="0"/>
          </a:p>
        </p:txBody>
      </p:sp>
      <p:sp>
        <p:nvSpPr>
          <p:cNvPr id="4" name="Plassholder for dato 3"/>
          <p:cNvSpPr>
            <a:spLocks noGrp="1"/>
          </p:cNvSpPr>
          <p:nvPr>
            <p:ph type="dt" sz="half" idx="10"/>
          </p:nvPr>
        </p:nvSpPr>
        <p:spPr/>
        <p:txBody>
          <a:bodyPr/>
          <a:lstStyle>
            <a:lvl1pPr eaLnBrk="1">
              <a:defRPr/>
            </a:lvl1pPr>
          </a:lstStyle>
          <a:p>
            <a:endParaRPr lang="en-US" dirty="0">
              <a:solidFill>
                <a:srgbClr val="2C4457"/>
              </a:solidFill>
            </a:endParaRPr>
          </a:p>
        </p:txBody>
      </p:sp>
      <p:sp>
        <p:nvSpPr>
          <p:cNvPr id="5" name="Plassholder for bunntekst 4"/>
          <p:cNvSpPr>
            <a:spLocks noGrp="1"/>
          </p:cNvSpPr>
          <p:nvPr>
            <p:ph type="ftr" sz="quarter" idx="11"/>
          </p:nvPr>
        </p:nvSpPr>
        <p:spPr/>
        <p:txBody>
          <a:bodyPr/>
          <a:lstStyle>
            <a:lvl1pPr eaLnBrk="1">
              <a:defRPr/>
            </a:lvl1pPr>
          </a:lstStyle>
          <a:p>
            <a:endParaRPr lang="en-US" dirty="0">
              <a:solidFill>
                <a:srgbClr val="2C4457"/>
              </a:solidFill>
            </a:endParaRPr>
          </a:p>
        </p:txBody>
      </p:sp>
      <p:sp>
        <p:nvSpPr>
          <p:cNvPr id="6" name="Plassholder for lysbildenummer 5"/>
          <p:cNvSpPr>
            <a:spLocks noGrp="1"/>
          </p:cNvSpPr>
          <p:nvPr>
            <p:ph type="sldNum" sz="quarter" idx="12"/>
          </p:nvPr>
        </p:nvSpPr>
        <p:spPr>
          <a:xfrm>
            <a:off x="11377993" y="6360796"/>
            <a:ext cx="308811" cy="184666"/>
          </a:xfrm>
          <a:prstGeom prst="rect">
            <a:avLst/>
          </a:prstGeom>
        </p:spPr>
        <p:txBody>
          <a:bodyPr/>
          <a:lstStyle/>
          <a:p>
            <a:fld id="{5751DFAA-887F-4071-8EAD-E8CA316FCF06}" type="slidenum">
              <a:rPr lang="en-US" smtClean="0">
                <a:solidFill>
                  <a:srgbClr val="2C4457"/>
                </a:solidFill>
              </a:rPr>
              <a:pPr/>
              <a:t>‹#›</a:t>
            </a:fld>
            <a:endParaRPr lang="en-US" dirty="0">
              <a:solidFill>
                <a:srgbClr val="2C4457"/>
              </a:solidFill>
            </a:endParaRPr>
          </a:p>
        </p:txBody>
      </p:sp>
      <p:sp>
        <p:nvSpPr>
          <p:cNvPr id="7" name="Tittel 6"/>
          <p:cNvSpPr>
            <a:spLocks noGrp="1"/>
          </p:cNvSpPr>
          <p:nvPr>
            <p:ph type="title"/>
          </p:nvPr>
        </p:nvSpPr>
        <p:spPr/>
        <p:txBody>
          <a:bodyPr/>
          <a:lstStyle/>
          <a:p>
            <a:r>
              <a:rPr lang="en-US" dirty="0" err="1"/>
              <a:t>Klikk</a:t>
            </a:r>
            <a:r>
              <a:rPr lang="en-US" dirty="0"/>
              <a:t> for å </a:t>
            </a:r>
            <a:r>
              <a:rPr lang="en-US" dirty="0" err="1"/>
              <a:t>redigere</a:t>
            </a:r>
            <a:r>
              <a:rPr lang="en-US" dirty="0"/>
              <a:t> </a:t>
            </a:r>
            <a:r>
              <a:rPr lang="en-US" dirty="0" err="1"/>
              <a:t>tittelstil</a:t>
            </a:r>
            <a:endParaRPr lang="en-US" dirty="0"/>
          </a:p>
        </p:txBody>
      </p:sp>
    </p:spTree>
    <p:extLst>
      <p:ext uri="{BB962C8B-B14F-4D97-AF65-F5344CB8AC3E}">
        <p14:creationId xmlns:p14="http://schemas.microsoft.com/office/powerpoint/2010/main" val="1644500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2355112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25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8" name="Rectangle 7"/>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3" name="Rectangle 12"/>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4"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L&amp;D INITATIVES </a:t>
            </a:r>
          </a:p>
        </p:txBody>
      </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112" y="-1145038"/>
            <a:ext cx="12709132" cy="9300962"/>
          </a:xfrm>
          <a:prstGeom prst="rect">
            <a:avLst/>
          </a:prstGeom>
        </p:spPr>
      </p:pic>
      <p:sp>
        <p:nvSpPr>
          <p:cNvPr id="15" name="Rectangle 14"/>
          <p:cNvSpPr/>
          <p:nvPr userDrawn="1"/>
        </p:nvSpPr>
        <p:spPr>
          <a:xfrm>
            <a:off x="-154112" y="4706098"/>
            <a:ext cx="12709132"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6" name="Title Placeholder 1"/>
          <p:cNvSpPr txBox="1">
            <a:spLocks/>
          </p:cNvSpPr>
          <p:nvPr userDrawn="1"/>
        </p:nvSpPr>
        <p:spPr>
          <a:xfrm>
            <a:off x="762318" y="50149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L&amp;D INITATIVES </a:t>
            </a:r>
          </a:p>
        </p:txBody>
      </p:sp>
    </p:spTree>
    <p:extLst>
      <p:ext uri="{BB962C8B-B14F-4D97-AF65-F5344CB8AC3E}">
        <p14:creationId xmlns:p14="http://schemas.microsoft.com/office/powerpoint/2010/main" val="9644429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3_Divider 1">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18101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34"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p:cNvPicPr>
            <a:picLocks noChangeAspect="1"/>
          </p:cNvPicPr>
          <p:nvPr userDrawn="1"/>
        </p:nvPicPr>
        <p:blipFill rotWithShape="1">
          <a:blip r:embed="rId6" cstate="print">
            <a:extLst>
              <a:ext uri="{28A0092B-C50C-407E-A947-70E740481C1C}">
                <a14:useLocalDpi xmlns:a14="http://schemas.microsoft.com/office/drawing/2010/main" val="0"/>
              </a:ext>
            </a:extLst>
          </a:blip>
          <a:srcRect t="15667"/>
          <a:stretch/>
        </p:blipFill>
        <p:spPr>
          <a:xfrm>
            <a:off x="127" y="0"/>
            <a:ext cx="12191746" cy="6858000"/>
          </a:xfrm>
          <a:prstGeom prst="rect">
            <a:avLst/>
          </a:prstGeom>
        </p:spPr>
      </p:pic>
      <p:sp>
        <p:nvSpPr>
          <p:cNvPr id="7" name="Rectangle 6"/>
          <p:cNvSpPr/>
          <p:nvPr userDrawn="1"/>
        </p:nvSpPr>
        <p:spPr>
          <a:xfrm>
            <a:off x="0" y="4553698"/>
            <a:ext cx="12198222" cy="1422400"/>
          </a:xfrm>
          <a:prstGeom prst="rect">
            <a:avLst/>
          </a:prstGeom>
          <a:solidFill>
            <a:schemeClr val="tx2">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a:defRPr/>
            </a:pPr>
            <a:endParaRPr lang="en-US" sz="1199" dirty="0">
              <a:solidFill>
                <a:srgbClr val="000000"/>
              </a:solidFill>
              <a:latin typeface="EYInterstate Light" panose="02000506000000020004" pitchFamily="2" charset="0"/>
            </a:endParaRPr>
          </a:p>
        </p:txBody>
      </p:sp>
      <p:sp>
        <p:nvSpPr>
          <p:cNvPr id="4" name="Title Placeholder 1"/>
          <p:cNvSpPr>
            <a:spLocks noGrp="1"/>
          </p:cNvSpPr>
          <p:nvPr>
            <p:ph type="title"/>
          </p:nvPr>
        </p:nvSpPr>
        <p:spPr>
          <a:xfrm>
            <a:off x="609601" y="4862562"/>
            <a:ext cx="10972800" cy="80467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1">
              <a:defRPr sz="4798" b="1">
                <a:solidFill>
                  <a:srgbClr val="333333"/>
                </a:solidFill>
              </a:defRPr>
            </a:lvl1pPr>
          </a:lstStyle>
          <a:p>
            <a:pPr lvl="0" algn="l" fontAlgn="base">
              <a:lnSpc>
                <a:spcPct val="85000"/>
              </a:lnSpc>
              <a:spcAft>
                <a:spcPct val="0"/>
              </a:spcAft>
            </a:pPr>
            <a:endParaRPr lang="en-US"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86430" y="6327648"/>
            <a:ext cx="402294" cy="411480"/>
          </a:xfrm>
          <a:prstGeom prst="rect">
            <a:avLst/>
          </a:prstGeom>
        </p:spPr>
      </p:pic>
    </p:spTree>
    <p:extLst>
      <p:ext uri="{BB962C8B-B14F-4D97-AF65-F5344CB8AC3E}">
        <p14:creationId xmlns:p14="http://schemas.microsoft.com/office/powerpoint/2010/main" val="53260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118233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5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EF8209E-7196-416F-B8F3-22B76D4ECBE7}" type="datetimeFigureOut">
              <a:rPr lang="en-US" smtClean="0"/>
              <a:t>5/16/2019</a:t>
            </a:fld>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57C2BBE8-3E2B-41ED-9A57-84151D2D8ED3}" type="slidenum">
              <a:rPr lang="en-US" smtClean="0"/>
              <a:t>‹#›</a:t>
            </a:fld>
            <a:endParaRPr lang="en-US" dirty="0"/>
          </a:p>
        </p:txBody>
      </p:sp>
      <p:sp>
        <p:nvSpPr>
          <p:cNvPr id="8" name="Rectangle 7"/>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3" name="Rectangle 12"/>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4"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L&amp;D INITATIVES </a:t>
            </a:r>
          </a:p>
        </p:txBody>
      </p:sp>
    </p:spTree>
    <p:extLst>
      <p:ext uri="{BB962C8B-B14F-4D97-AF65-F5344CB8AC3E}">
        <p14:creationId xmlns:p14="http://schemas.microsoft.com/office/powerpoint/2010/main" val="375171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35828488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7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15" name="Picture 14"/>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1"/>
            <a:ext cx="12198350" cy="6858001"/>
          </a:xfrm>
          <a:prstGeom prst="rect">
            <a:avLst/>
          </a:prstGeom>
        </p:spPr>
      </p:pic>
      <p:sp>
        <p:nvSpPr>
          <p:cNvPr id="16" name="Rectangle 15"/>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7"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COMMITMENT </a:t>
            </a:r>
          </a:p>
        </p:txBody>
      </p:sp>
    </p:spTree>
    <p:extLst>
      <p:ext uri="{BB962C8B-B14F-4D97-AF65-F5344CB8AC3E}">
        <p14:creationId xmlns:p14="http://schemas.microsoft.com/office/powerpoint/2010/main" val="151617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2207334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2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6000" b="0" i="0" baseline="0" dirty="0">
              <a:latin typeface="Calibri Light" panose="020F0302020204030204" pitchFamily="34" charset="0"/>
              <a:ea typeface="+mj-ea"/>
              <a:cs typeface="+mj-cs"/>
              <a:sym typeface="Calibri Light" panose="020F0302020204030204" pitchFamily="34" charset="0"/>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15702"/>
          <a:stretch/>
        </p:blipFill>
        <p:spPr>
          <a:xfrm>
            <a:off x="0" y="1"/>
            <a:ext cx="12198096" cy="6857999"/>
          </a:xfrm>
          <a:prstGeom prst="rect">
            <a:avLst/>
          </a:prstGeom>
        </p:spPr>
      </p:pic>
      <p:sp>
        <p:nvSpPr>
          <p:cNvPr id="16" name="Rectangle 15"/>
          <p:cNvSpPr/>
          <p:nvPr userDrawn="1"/>
        </p:nvSpPr>
        <p:spPr>
          <a:xfrm>
            <a:off x="0" y="4553698"/>
            <a:ext cx="12204575" cy="1422400"/>
          </a:xfrm>
          <a:prstGeom prst="rect">
            <a:avLst/>
          </a:prstGeom>
          <a:solidFill>
            <a:srgbClr val="FFFFFF">
              <a:alpha val="75000"/>
            </a:srgb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EYInterstate Light" panose="02000506000000020004" pitchFamily="2" charset="0"/>
              <a:ea typeface="+mn-ea"/>
              <a:cs typeface="+mn-cs"/>
            </a:endParaRPr>
          </a:p>
        </p:txBody>
      </p:sp>
      <p:sp>
        <p:nvSpPr>
          <p:cNvPr id="17" name="Title Placeholder 1"/>
          <p:cNvSpPr txBox="1">
            <a:spLocks/>
          </p:cNvSpPr>
          <p:nvPr userDrawn="1"/>
        </p:nvSpPr>
        <p:spPr>
          <a:xfrm>
            <a:off x="609918" y="4862562"/>
            <a:ext cx="10978515" cy="804672"/>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lvl1pPr algn="l" defTabSz="914400" rtl="0" eaLnBrk="1" latinLnBrk="0" hangingPunct="1">
              <a:lnSpc>
                <a:spcPct val="85000"/>
              </a:lnSpc>
              <a:spcBef>
                <a:spcPct val="0"/>
              </a:spcBef>
              <a:buNone/>
              <a:defRPr sz="4800" b="1" kern="1200">
                <a:solidFill>
                  <a:srgbClr val="333333"/>
                </a:solidFill>
                <a:latin typeface="EYInterstate" panose="02000503020000020004" pitchFamily="2" charset="0"/>
                <a:ea typeface="+mj-ea"/>
                <a:cs typeface="Arial" pitchFamily="34" charset="0"/>
              </a:defRPr>
            </a:lvl1p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EYInterstate" panose="02000503020000020004" pitchFamily="2" charset="0"/>
                <a:ea typeface="+mj-ea"/>
                <a:cs typeface="Arial" pitchFamily="34" charset="0"/>
              </a:rPr>
              <a:t>THE CHALLANGE</a:t>
            </a:r>
          </a:p>
        </p:txBody>
      </p:sp>
    </p:spTree>
    <p:extLst>
      <p:ext uri="{BB962C8B-B14F-4D97-AF65-F5344CB8AC3E}">
        <p14:creationId xmlns:p14="http://schemas.microsoft.com/office/powerpoint/2010/main" val="205680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63.xml"/><Relationship Id="rId7" Type="http://schemas.openxmlformats.org/officeDocument/2006/relationships/image" Target="../media/image21.wmf"/><Relationship Id="rId2" Type="http://schemas.openxmlformats.org/officeDocument/2006/relationships/vmlDrawing" Target="../drawings/vmlDrawing32.vml"/><Relationship Id="rId1" Type="http://schemas.openxmlformats.org/officeDocument/2006/relationships/theme" Target="../theme/theme2.xml"/><Relationship Id="rId6" Type="http://schemas.openxmlformats.org/officeDocument/2006/relationships/image" Target="../media/image20.emf"/><Relationship Id="rId5" Type="http://schemas.openxmlformats.org/officeDocument/2006/relationships/oleObject" Target="../embeddings/oleObject32.bin"/><Relationship Id="rId4" Type="http://schemas.openxmlformats.org/officeDocument/2006/relationships/tags" Target="../tags/tag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oleObject" Target="../embeddings/oleObject33.bin"/><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ags" Target="../tags/tag6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ags" Target="../tags/tag6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image" Target="../media/image21.wmf"/><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vmlDrawing" Target="../drawings/vmlDrawing33.v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3.xml"/><Relationship Id="rId35" Type="http://schemas.openxmlformats.org/officeDocument/2006/relationships/image" Target="../media/image2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4"/>
            </p:custDataLst>
            <p:extLst>
              <p:ext uri="{D42A27DB-BD31-4B8C-83A1-F6EECF244321}">
                <p14:modId xmlns:p14="http://schemas.microsoft.com/office/powerpoint/2010/main" val="3305368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77" name="think-cell Slide" r:id="rId36" imgW="415" imgH="416" progId="TCLayout.ActiveDocument.1">
                  <p:embed/>
                </p:oleObj>
              </mc:Choice>
              <mc:Fallback>
                <p:oleObj name="think-cell Slide" r:id="rId36" imgW="415" imgH="416" progId="TCLayout.ActiveDocument.1">
                  <p:embed/>
                  <p:pic>
                    <p:nvPicPr>
                      <p:cNvPr id="0" name=""/>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8209E-7196-416F-B8F3-22B76D4ECBE7}" type="datetimeFigureOut">
              <a:rPr lang="en-US" smtClean="0"/>
              <a:t>5/16/2019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2BBE8-3E2B-41ED-9A57-84151D2D8ED3}" type="slidenum">
              <a:rPr lang="en-US" smtClean="0"/>
              <a:t>‹#›</a:t>
            </a:fld>
            <a:endParaRPr lang="en-US" dirty="0"/>
          </a:p>
        </p:txBody>
      </p:sp>
    </p:spTree>
    <p:extLst>
      <p:ext uri="{BB962C8B-B14F-4D97-AF65-F5344CB8AC3E}">
        <p14:creationId xmlns:p14="http://schemas.microsoft.com/office/powerpoint/2010/main" val="115266766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1" r:id="rId4"/>
    <p:sldLayoutId id="2147483704" r:id="rId5"/>
    <p:sldLayoutId id="2147483702" r:id="rId6"/>
    <p:sldLayoutId id="2147483666" r:id="rId7"/>
    <p:sldLayoutId id="2147483667" r:id="rId8"/>
    <p:sldLayoutId id="2147483669" r:id="rId9"/>
    <p:sldLayoutId id="2147483708" r:id="rId10"/>
    <p:sldLayoutId id="2147483670" r:id="rId11"/>
    <p:sldLayoutId id="2147483705" r:id="rId12"/>
    <p:sldLayoutId id="2147483668" r:id="rId13"/>
    <p:sldLayoutId id="2147483660" r:id="rId14"/>
    <p:sldLayoutId id="2147483661" r:id="rId15"/>
    <p:sldLayoutId id="2147483709" r:id="rId16"/>
    <p:sldLayoutId id="2147483710" r:id="rId17"/>
    <p:sldLayoutId id="2147483662" r:id="rId18"/>
    <p:sldLayoutId id="2147483707" r:id="rId19"/>
    <p:sldLayoutId id="2147483706" r:id="rId20"/>
    <p:sldLayoutId id="2147483703" r:id="rId21"/>
    <p:sldLayoutId id="2147483701"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 id="2147483663"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
            </p:custDataLst>
            <p:extLst>
              <p:ext uri="{D42A27DB-BD31-4B8C-83A1-F6EECF244321}">
                <p14:modId xmlns:p14="http://schemas.microsoft.com/office/powerpoint/2010/main" val="2600379531"/>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6354" name="think-cell Slide" r:id="rId5" imgW="344" imgH="344" progId="TCLayout.ActiveDocument.1">
                  <p:embed/>
                </p:oleObj>
              </mc:Choice>
              <mc:Fallback>
                <p:oleObj name="think-cell Slide" r:id="rId5" imgW="344" imgH="344" progId="TCLayout.ActiveDocument.1">
                  <p:embed/>
                  <p:pic>
                    <p:nvPicPr>
                      <p:cNvPr id="0" name=""/>
                      <p:cNvPicPr/>
                      <p:nvPr/>
                    </p:nvPicPr>
                    <p:blipFill>
                      <a:blip r:embed="rId6"/>
                      <a:stretch>
                        <a:fillRect/>
                      </a:stretch>
                    </p:blipFill>
                    <p:spPr>
                      <a:xfrm>
                        <a:off x="1587" y="1588"/>
                        <a:ext cx="1587" cy="1588"/>
                      </a:xfrm>
                      <a:prstGeom prst="rect">
                        <a:avLst/>
                      </a:prstGeom>
                    </p:spPr>
                  </p:pic>
                </p:oleObj>
              </mc:Fallback>
            </mc:AlternateContent>
          </a:graphicData>
        </a:graphic>
      </p:graphicFrame>
      <p:sp>
        <p:nvSpPr>
          <p:cNvPr id="6" name="Rectangle 5" hidden="1"/>
          <p:cNvSpPr/>
          <p:nvPr userDrawn="1">
            <p:custDataLst>
              <p:tags r:id="rId4"/>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Placeholder 1"/>
          <p:cNvSpPr>
            <a:spLocks noGrp="1"/>
          </p:cNvSpPr>
          <p:nvPr>
            <p:ph type="title"/>
          </p:nvPr>
        </p:nvSpPr>
        <p:spPr>
          <a:xfrm>
            <a:off x="609601" y="201600"/>
            <a:ext cx="10972800" cy="860400"/>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1" y="1425600"/>
            <a:ext cx="10972800" cy="470001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609600" y="6519672"/>
            <a:ext cx="885139" cy="201168"/>
          </a:xfrm>
          <a:prstGeom prst="rect">
            <a:avLst/>
          </a:prstGeom>
          <a:noFill/>
        </p:spPr>
        <p:txBody>
          <a:bodyPr wrap="square" lIns="0" tIns="0" rIns="0" bIns="0" rtlCol="0" anchor="t" anchorCtr="0">
            <a:noAutofit/>
          </a:bodyPr>
          <a:lstStyle/>
          <a:p>
            <a:r>
              <a:rPr lang="en-US" sz="1099" dirty="0">
                <a:solidFill>
                  <a:srgbClr val="646464"/>
                </a:solidFill>
                <a:latin typeface="EYInterstate Light" panose="02000506000000020004" pitchFamily="2" charset="0"/>
              </a:rPr>
              <a:t>Page </a:t>
            </a:r>
            <a:fld id="{9AE4D82F-B047-469B-AC52-A46321747EAF}" type="slidenum">
              <a:rPr lang="en-US" sz="1099" smtClean="0">
                <a:solidFill>
                  <a:srgbClr val="646464"/>
                </a:solidFill>
                <a:latin typeface="EYInterstate Light" panose="02000506000000020004" pitchFamily="2" charset="0"/>
              </a:rPr>
              <a:pPr/>
              <a:t>‹#›</a:t>
            </a:fld>
            <a:endParaRPr lang="en-US" sz="1099" dirty="0">
              <a:solidFill>
                <a:srgbClr val="646464"/>
              </a:solidFill>
              <a:latin typeface="EYInterstate Light" panose="02000506000000020004" pitchFamily="2"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5135" y="6327648"/>
            <a:ext cx="399711" cy="408838"/>
          </a:xfrm>
          <a:prstGeom prst="rect">
            <a:avLst/>
          </a:prstGeom>
        </p:spPr>
      </p:pic>
    </p:spTree>
    <p:extLst>
      <p:ext uri="{BB962C8B-B14F-4D97-AF65-F5344CB8AC3E}">
        <p14:creationId xmlns:p14="http://schemas.microsoft.com/office/powerpoint/2010/main" val="3127327657"/>
      </p:ext>
    </p:extLst>
  </p:cSld>
  <p:clrMap bg1="lt1" tx1="dk1" bg2="lt2" tx2="dk2" accent1="accent1" accent2="accent2" accent3="accent3" accent4="accent4" accent5="accent5" accent6="accent6" hlink="hlink" folHlink="folHlink"/>
  <p:hf sldNum="0" hdr="0" ftr="0"/>
  <p:txStyles>
    <p:titleStyle>
      <a:lvl1pPr algn="l" defTabSz="913943" rtl="0" eaLnBrk="1" latinLnBrk="0" hangingPunct="1">
        <a:lnSpc>
          <a:spcPct val="85000"/>
        </a:lnSpc>
        <a:spcBef>
          <a:spcPct val="0"/>
        </a:spcBef>
        <a:buNone/>
        <a:defRPr sz="2799" b="0" kern="1200">
          <a:solidFill>
            <a:schemeClr val="bg1"/>
          </a:solidFill>
          <a:latin typeface="EYInterstate" panose="02000503020000020004" pitchFamily="2" charset="0"/>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2"/>
            </p:custDataLst>
            <p:extLst>
              <p:ext uri="{D42A27DB-BD31-4B8C-83A1-F6EECF244321}">
                <p14:modId xmlns:p14="http://schemas.microsoft.com/office/powerpoint/2010/main" val="497160625"/>
              </p:ext>
            </p:extLst>
          </p:nvPr>
        </p:nvGraphicFramePr>
        <p:xfrm>
          <a:off x="1587" y="1588"/>
          <a:ext cx="1587" cy="1588"/>
        </p:xfrm>
        <a:graphic>
          <a:graphicData uri="http://schemas.openxmlformats.org/presentationml/2006/ole">
            <mc:AlternateContent xmlns:mc="http://schemas.openxmlformats.org/markup-compatibility/2006">
              <mc:Choice xmlns:v="urn:schemas-microsoft-com:vml" Requires="v">
                <p:oleObj spid="_x0000_s20685" name="think-cell Slide" r:id="rId34" imgW="344" imgH="344" progId="TCLayout.ActiveDocument.1">
                  <p:embed/>
                </p:oleObj>
              </mc:Choice>
              <mc:Fallback>
                <p:oleObj name="think-cell Slide" r:id="rId34" imgW="344" imgH="344" progId="TCLayout.ActiveDocument.1">
                  <p:embed/>
                  <p:pic>
                    <p:nvPicPr>
                      <p:cNvPr id="0" name=""/>
                      <p:cNvPicPr/>
                      <p:nvPr/>
                    </p:nvPicPr>
                    <p:blipFill>
                      <a:blip r:embed="rId35"/>
                      <a:stretch>
                        <a:fillRect/>
                      </a:stretch>
                    </p:blipFill>
                    <p:spPr>
                      <a:xfrm>
                        <a:off x="1587" y="1588"/>
                        <a:ext cx="1587" cy="1588"/>
                      </a:xfrm>
                      <a:prstGeom prst="rect">
                        <a:avLst/>
                      </a:prstGeom>
                    </p:spPr>
                  </p:pic>
                </p:oleObj>
              </mc:Fallback>
            </mc:AlternateContent>
          </a:graphicData>
        </a:graphic>
      </p:graphicFrame>
      <p:sp>
        <p:nvSpPr>
          <p:cNvPr id="6" name="Rectangle 5" hidden="1"/>
          <p:cNvSpPr/>
          <p:nvPr userDrawn="1">
            <p:custDataLst>
              <p:tags r:id="rId33"/>
            </p:custDataLst>
          </p:nvPr>
        </p:nvSpPr>
        <p:spPr>
          <a:xfrm>
            <a:off x="0" y="0"/>
            <a:ext cx="158667"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marL="0" lvl="0" indent="0" algn="ctr" eaLnBrk="1">
              <a:lnSpc>
                <a:spcPct val="85000"/>
              </a:lnSpc>
              <a:spcBef>
                <a:spcPct val="0"/>
              </a:spcBef>
              <a:spcAft>
                <a:spcPct val="0"/>
              </a:spcAft>
            </a:pPr>
            <a:endParaRPr lang="en-US" sz="2799" b="0" i="0" baseline="0" dirty="0">
              <a:solidFill>
                <a:srgbClr val="000000"/>
              </a:solidFill>
              <a:latin typeface="EYInterstate" panose="02000503020000020004" pitchFamily="2" charset="0"/>
              <a:ea typeface="+mj-ea"/>
              <a:cs typeface="Arial" panose="020B0604020202020204" pitchFamily="34" charset="0"/>
              <a:sym typeface="EYInterstate" panose="02000503020000020004" pitchFamily="2" charset="0"/>
            </a:endParaRPr>
          </a:p>
        </p:txBody>
      </p:sp>
      <p:sp>
        <p:nvSpPr>
          <p:cNvPr id="2" name="Title Placeholder 1"/>
          <p:cNvSpPr>
            <a:spLocks noGrp="1"/>
          </p:cNvSpPr>
          <p:nvPr>
            <p:ph type="title"/>
          </p:nvPr>
        </p:nvSpPr>
        <p:spPr>
          <a:xfrm>
            <a:off x="609601" y="201600"/>
            <a:ext cx="10972800" cy="860400"/>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1" y="1425600"/>
            <a:ext cx="10972800" cy="470001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609600" y="6519672"/>
            <a:ext cx="885139" cy="201168"/>
          </a:xfrm>
          <a:prstGeom prst="rect">
            <a:avLst/>
          </a:prstGeom>
          <a:noFill/>
        </p:spPr>
        <p:txBody>
          <a:bodyPr wrap="square" lIns="0" tIns="0" rIns="0" bIns="0" rtlCol="0" anchor="t" anchorCtr="0">
            <a:noAutofit/>
          </a:bodyPr>
          <a:lstStyle/>
          <a:p>
            <a:r>
              <a:rPr lang="en-US" sz="1099" dirty="0">
                <a:solidFill>
                  <a:srgbClr val="646464"/>
                </a:solidFill>
                <a:latin typeface="EYInterstate Light" panose="02000506000000020004" pitchFamily="2" charset="0"/>
              </a:rPr>
              <a:t>Page </a:t>
            </a:r>
            <a:fld id="{9AE4D82F-B047-469B-AC52-A46321747EAF}" type="slidenum">
              <a:rPr lang="en-US" sz="1099" smtClean="0">
                <a:solidFill>
                  <a:srgbClr val="646464"/>
                </a:solidFill>
                <a:latin typeface="EYInterstate Light" panose="02000506000000020004" pitchFamily="2" charset="0"/>
              </a:rPr>
              <a:pPr/>
              <a:t>‹#›</a:t>
            </a:fld>
            <a:endParaRPr lang="en-US" sz="1099" dirty="0">
              <a:solidFill>
                <a:srgbClr val="646464"/>
              </a:solidFill>
              <a:latin typeface="EYInterstate Light" panose="02000506000000020004" pitchFamily="2" charset="0"/>
            </a:endParaRPr>
          </a:p>
        </p:txBody>
      </p:sp>
      <p:pic>
        <p:nvPicPr>
          <p:cNvPr id="12" name="Picture 1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185135" y="6327648"/>
            <a:ext cx="399711" cy="408838"/>
          </a:xfrm>
          <a:prstGeom prst="rect">
            <a:avLst/>
          </a:prstGeom>
        </p:spPr>
      </p:pic>
    </p:spTree>
    <p:extLst>
      <p:ext uri="{BB962C8B-B14F-4D97-AF65-F5344CB8AC3E}">
        <p14:creationId xmlns:p14="http://schemas.microsoft.com/office/powerpoint/2010/main" val="14229762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Lst>
  <p:hf sldNum="0" hdr="0" ftr="0"/>
  <p:txStyles>
    <p:titleStyle>
      <a:lvl1pPr algn="l" defTabSz="913943" rtl="0" eaLnBrk="1" latinLnBrk="0" hangingPunct="1">
        <a:lnSpc>
          <a:spcPct val="85000"/>
        </a:lnSpc>
        <a:spcBef>
          <a:spcPct val="0"/>
        </a:spcBef>
        <a:buNone/>
        <a:defRPr sz="2799" b="0" kern="1200">
          <a:solidFill>
            <a:schemeClr val="bg1"/>
          </a:solidFill>
          <a:latin typeface="EYInterstate" panose="02000503020000020004" pitchFamily="2" charset="0"/>
          <a:ea typeface="+mj-ea"/>
          <a:cs typeface="Arial" pitchFamily="34" charset="0"/>
        </a:defRPr>
      </a:lvl1pPr>
    </p:titleStyle>
    <p:bodyStyle>
      <a:lvl1pPr marL="356438" indent="-356438" algn="l" defTabSz="913943" rtl="0" eaLnBrk="1" latinLnBrk="0" hangingPunct="1">
        <a:spcBef>
          <a:spcPct val="20000"/>
        </a:spcBef>
        <a:buClr>
          <a:schemeClr val="accent2"/>
        </a:buClr>
        <a:buSzPct val="70000"/>
        <a:buFont typeface="Arial" pitchFamily="34" charset="0"/>
        <a:buChar char="►"/>
        <a:defRPr sz="2399" kern="1200">
          <a:solidFill>
            <a:schemeClr val="bg1"/>
          </a:solidFill>
          <a:latin typeface="EYInterstate Light" panose="02000506000000020004" pitchFamily="2" charset="0"/>
          <a:ea typeface="+mn-ea"/>
          <a:cs typeface="+mn-cs"/>
        </a:defRPr>
      </a:lvl1pPr>
      <a:lvl2pPr marL="712875" indent="-356438" algn="l" defTabSz="913943" rtl="0" eaLnBrk="1" latinLnBrk="0" hangingPunct="1">
        <a:spcBef>
          <a:spcPct val="20000"/>
        </a:spcBef>
        <a:buClr>
          <a:schemeClr val="accent2"/>
        </a:buClr>
        <a:buSzPct val="70000"/>
        <a:buFont typeface="Arial" pitchFamily="34" charset="0"/>
        <a:buChar char="►"/>
        <a:defRPr sz="1999" kern="1200">
          <a:solidFill>
            <a:schemeClr val="bg1"/>
          </a:solidFill>
          <a:latin typeface="EYInterstate Light" panose="02000506000000020004" pitchFamily="2" charset="0"/>
          <a:ea typeface="+mn-ea"/>
          <a:cs typeface="+mn-cs"/>
        </a:defRPr>
      </a:lvl2pPr>
      <a:lvl3pPr marL="1069313" indent="-356438" algn="l" defTabSz="913943" rtl="0" eaLnBrk="1" latinLnBrk="0" hangingPunct="1">
        <a:spcBef>
          <a:spcPct val="20000"/>
        </a:spcBef>
        <a:buClr>
          <a:schemeClr val="accent2"/>
        </a:buClr>
        <a:buSzPct val="70000"/>
        <a:buFont typeface="Arial" pitchFamily="34" charset="0"/>
        <a:buChar char="►"/>
        <a:defRPr sz="1799" kern="1200">
          <a:solidFill>
            <a:schemeClr val="bg1"/>
          </a:solidFill>
          <a:latin typeface="EYInterstate Light" panose="02000506000000020004" pitchFamily="2" charset="0"/>
          <a:ea typeface="+mn-ea"/>
          <a:cs typeface="+mn-cs"/>
        </a:defRPr>
      </a:lvl3pPr>
      <a:lvl4pPr marL="1425751"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EYInterstate Light" panose="02000506000000020004" pitchFamily="2" charset="0"/>
          <a:ea typeface="+mn-ea"/>
          <a:cs typeface="+mn-cs"/>
        </a:defRPr>
      </a:lvl4pPr>
      <a:lvl5pPr marL="1782188" indent="-356438" algn="l" defTabSz="913943" rtl="0" eaLnBrk="1" latinLnBrk="0" hangingPunct="1">
        <a:spcBef>
          <a:spcPct val="20000"/>
        </a:spcBef>
        <a:buClr>
          <a:schemeClr val="accent2"/>
        </a:buClr>
        <a:buSzPct val="70000"/>
        <a:buFont typeface="Arial" pitchFamily="34" charset="0"/>
        <a:buChar char="►"/>
        <a:defRPr sz="15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111.xml"/><Relationship Id="rId7" Type="http://schemas.openxmlformats.org/officeDocument/2006/relationships/image" Target="../media/image1.emf"/><Relationship Id="rId12" Type="http://schemas.openxmlformats.org/officeDocument/2006/relationships/image" Target="../media/image36.jpeg"/><Relationship Id="rId2" Type="http://schemas.openxmlformats.org/officeDocument/2006/relationships/tags" Target="../tags/tag110.xml"/><Relationship Id="rId1" Type="http://schemas.openxmlformats.org/officeDocument/2006/relationships/vmlDrawing" Target="../drawings/vmlDrawing59.vml"/><Relationship Id="rId6" Type="http://schemas.openxmlformats.org/officeDocument/2006/relationships/oleObject" Target="../embeddings/oleObject59.bin"/><Relationship Id="rId11" Type="http://schemas.openxmlformats.org/officeDocument/2006/relationships/image" Target="../media/image35.gif"/><Relationship Id="rId5" Type="http://schemas.openxmlformats.org/officeDocument/2006/relationships/notesSlide" Target="../notesSlides/notesSlide1.xml"/><Relationship Id="rId10" Type="http://schemas.openxmlformats.org/officeDocument/2006/relationships/image" Target="../media/image34.png"/><Relationship Id="rId4" Type="http://schemas.openxmlformats.org/officeDocument/2006/relationships/slideLayout" Target="../slideLayouts/slideLayout1.xml"/><Relationship Id="rId9"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8.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9.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6.png"/><Relationship Id="rId2" Type="http://schemas.openxmlformats.org/officeDocument/2006/relationships/tags" Target="../tags/tag120.xml"/><Relationship Id="rId1" Type="http://schemas.openxmlformats.org/officeDocument/2006/relationships/vmlDrawing" Target="../drawings/vmlDrawing68.v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comments" Target="../comments/comment1.xml"/><Relationship Id="rId2" Type="http://schemas.openxmlformats.org/officeDocument/2006/relationships/tags" Target="../tags/tag121.xml"/><Relationship Id="rId1" Type="http://schemas.openxmlformats.org/officeDocument/2006/relationships/vmlDrawing" Target="../drawings/vmlDrawing69.vml"/><Relationship Id="rId6" Type="http://schemas.openxmlformats.org/officeDocument/2006/relationships/image" Target="../media/image47.png"/><Relationship Id="rId5" Type="http://schemas.openxmlformats.org/officeDocument/2006/relationships/image" Target="../media/image1.emf"/><Relationship Id="rId4" Type="http://schemas.openxmlformats.org/officeDocument/2006/relationships/oleObject" Target="../embeddings/oleObject69.bin"/></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image" Target="../media/image1.emf"/><Relationship Id="rId3" Type="http://schemas.openxmlformats.org/officeDocument/2006/relationships/tags" Target="../tags/tag123.xml"/><Relationship Id="rId21" Type="http://schemas.openxmlformats.org/officeDocument/2006/relationships/tags" Target="../tags/tag141.xml"/><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oleObject" Target="../embeddings/oleObject70.bin"/><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1" Type="http://schemas.openxmlformats.org/officeDocument/2006/relationships/vmlDrawing" Target="../drawings/vmlDrawing70.v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notesSlide" Target="../notesSlides/notesSlide13.xm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slideLayout" Target="../slideLayouts/slideLayout3.xml"/><Relationship Id="rId10" Type="http://schemas.openxmlformats.org/officeDocument/2006/relationships/tags" Target="../tags/tag130.xml"/><Relationship Id="rId19" Type="http://schemas.openxmlformats.org/officeDocument/2006/relationships/tags" Target="../tags/tag139.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 Id="rId27" Type="http://schemas.openxmlformats.org/officeDocument/2006/relationships/chart" Target="../charts/char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slideLayout" Target="../slideLayouts/slideLayout3.xml"/><Relationship Id="rId7" Type="http://schemas.openxmlformats.org/officeDocument/2006/relationships/image" Target="../media/image47.png"/><Relationship Id="rId2" Type="http://schemas.openxmlformats.org/officeDocument/2006/relationships/tags" Target="../tags/tag143.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45.xml"/><Relationship Id="rId7" Type="http://schemas.openxmlformats.org/officeDocument/2006/relationships/image" Target="../media/image1.emf"/><Relationship Id="rId2" Type="http://schemas.openxmlformats.org/officeDocument/2006/relationships/tags" Target="../tags/tag144.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notesSlide" Target="../notesSlides/notesSlide16.xml"/><Relationship Id="rId4" Type="http://schemas.openxmlformats.org/officeDocument/2006/relationships/slideLayout" Target="../slideLayouts/slideLayout3.xml"/><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147.xml"/><Relationship Id="rId7" Type="http://schemas.openxmlformats.org/officeDocument/2006/relationships/image" Target="../media/image1.emf"/><Relationship Id="rId2" Type="http://schemas.openxmlformats.org/officeDocument/2006/relationships/tags" Target="../tags/tag146.xml"/><Relationship Id="rId1" Type="http://schemas.openxmlformats.org/officeDocument/2006/relationships/vmlDrawing" Target="../drawings/vmlDrawing73.vml"/><Relationship Id="rId6" Type="http://schemas.openxmlformats.org/officeDocument/2006/relationships/oleObject" Target="../embeddings/oleObject73.bin"/><Relationship Id="rId5" Type="http://schemas.openxmlformats.org/officeDocument/2006/relationships/notesSlide" Target="../notesSlides/notesSlide17.xml"/><Relationship Id="rId4" Type="http://schemas.openxmlformats.org/officeDocument/2006/relationships/slideLayout" Target="../slideLayouts/slideLayout3.xml"/><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2.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9.xml"/><Relationship Id="rId7" Type="http://schemas.openxmlformats.org/officeDocument/2006/relationships/image" Target="../media/image53.png"/><Relationship Id="rId2" Type="http://schemas.openxmlformats.org/officeDocument/2006/relationships/tags" Target="../tags/tag148.xml"/><Relationship Id="rId1" Type="http://schemas.openxmlformats.org/officeDocument/2006/relationships/vmlDrawing" Target="../drawings/vmlDrawing74.v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chart" Target="../charts/chart2.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image" Target="../media/image55.png"/><Relationship Id="rId2" Type="http://schemas.openxmlformats.org/officeDocument/2006/relationships/tags" Target="../tags/tag149.xml"/><Relationship Id="rId1" Type="http://schemas.openxmlformats.org/officeDocument/2006/relationships/vmlDrawing" Target="../drawings/vmlDrawing75.vml"/><Relationship Id="rId6" Type="http://schemas.openxmlformats.org/officeDocument/2006/relationships/tags" Target="../tags/tag153.xml"/><Relationship Id="rId11" Type="http://schemas.openxmlformats.org/officeDocument/2006/relationships/image" Target="../media/image1.emf"/><Relationship Id="rId5" Type="http://schemas.openxmlformats.org/officeDocument/2006/relationships/tags" Target="../tags/tag152.xml"/><Relationship Id="rId10" Type="http://schemas.openxmlformats.org/officeDocument/2006/relationships/oleObject" Target="../embeddings/oleObject75.bin"/><Relationship Id="rId4" Type="http://schemas.openxmlformats.org/officeDocument/2006/relationships/tags" Target="../tags/tag151.xml"/><Relationship Id="rId9"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slideLayout" Target="../slideLayouts/slideLayout3.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tags" Target="../tags/tag155.xml"/><Relationship Id="rId1" Type="http://schemas.openxmlformats.org/officeDocument/2006/relationships/vmlDrawing" Target="../drawings/vmlDrawing76.v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1.emf"/><Relationship Id="rId10" Type="http://schemas.openxmlformats.org/officeDocument/2006/relationships/image" Target="../media/image60.png"/><Relationship Id="rId4" Type="http://schemas.openxmlformats.org/officeDocument/2006/relationships/oleObject" Target="../embeddings/oleObject76.bin"/><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6.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7.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8.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13.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1.xml"/><Relationship Id="rId7" Type="http://schemas.openxmlformats.org/officeDocument/2006/relationships/image" Target="../media/image37.JPG"/><Relationship Id="rId2" Type="http://schemas.openxmlformats.org/officeDocument/2006/relationships/tags" Target="../tags/tag114.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62.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9.jpg"/><Relationship Id="rId2" Type="http://schemas.openxmlformats.org/officeDocument/2006/relationships/tags" Target="../tags/tag115.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Rt7yVj_zgAhVCbVAKHTWlAA0QjRx6BAgBEAU&amp;url=https://www.klartale.no/verden/mener-erna-solberg-er-feig-1.947584&amp;psig=AOvVaw2kHUmI_ORBqGfco_0yBCKp&amp;ust=1552463444399664" TargetMode="External"/><Relationship Id="rId3" Type="http://schemas.openxmlformats.org/officeDocument/2006/relationships/slideLayout" Target="../slideLayouts/slideLayout3.xml"/><Relationship Id="rId7" Type="http://schemas.openxmlformats.org/officeDocument/2006/relationships/image" Target="../media/image40.jpg"/><Relationship Id="rId2" Type="http://schemas.openxmlformats.org/officeDocument/2006/relationships/tags" Target="../tags/tag116.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10" Type="http://schemas.openxmlformats.org/officeDocument/2006/relationships/image" Target="../media/image42.jpeg"/><Relationship Id="rId4" Type="http://schemas.openxmlformats.org/officeDocument/2006/relationships/notesSlide" Target="../notesSlides/notesSlide7.xml"/><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tags" Target="../tags/tag117.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notesSlide" Target="../notesSlides/notesSlide8.xml"/><Relationship Id="rId9" Type="http://schemas.openxmlformats.org/officeDocument/2006/relationships/image" Target="../media/image4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674452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328" name="think-cell Slide" r:id="rId6" imgW="415" imgH="416" progId="TCLayout.ActiveDocument.1">
                  <p:embed/>
                </p:oleObj>
              </mc:Choice>
              <mc:Fallback>
                <p:oleObj name="think-cell Slide" r:id="rId6" imgW="415" imgH="41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3200" b="1" dirty="0">
              <a:latin typeface="Calibri Light" panose="020F0302020204030204" pitchFamily="34" charset="0"/>
              <a:ea typeface="+mj-ea"/>
              <a:cs typeface="+mj-cs"/>
              <a:sym typeface="Calibri Light" panose="020F0302020204030204" pitchFamily="34" charset="0"/>
            </a:endParaRPr>
          </a:p>
        </p:txBody>
      </p:sp>
      <p:sp>
        <p:nvSpPr>
          <p:cNvPr id="5" name="Title 1"/>
          <p:cNvSpPr>
            <a:spLocks noGrp="1"/>
          </p:cNvSpPr>
          <p:nvPr>
            <p:ph type="ctrTitle"/>
          </p:nvPr>
        </p:nvSpPr>
        <p:spPr>
          <a:xfrm>
            <a:off x="5912282" y="348228"/>
            <a:ext cx="6144127" cy="1285498"/>
          </a:xfrm>
        </p:spPr>
        <p:txBody>
          <a:bodyPr>
            <a:normAutofit fontScale="90000"/>
          </a:bodyPr>
          <a:lstStyle/>
          <a:p>
            <a:r>
              <a:rPr lang="en-US" sz="3600" b="1" dirty="0"/>
              <a:t>National Health Leadership </a:t>
            </a:r>
            <a:br>
              <a:rPr lang="en-US" sz="3600" b="1" dirty="0"/>
            </a:br>
            <a:r>
              <a:rPr lang="en-US" sz="3600" b="1" dirty="0" err="1"/>
              <a:t>Programme</a:t>
            </a:r>
            <a:r>
              <a:rPr lang="en-US" sz="3600" b="1" dirty="0"/>
              <a:t> Norway </a:t>
            </a:r>
            <a:r>
              <a:rPr lang="en-US" sz="3200" dirty="0"/>
              <a:t/>
            </a:r>
            <a:br>
              <a:rPr lang="en-US" sz="3200" dirty="0"/>
            </a:br>
            <a:endParaRPr lang="en-US" sz="3200" b="1" dirty="0"/>
          </a:p>
        </p:txBody>
      </p:sp>
      <p:sp>
        <p:nvSpPr>
          <p:cNvPr id="6" name="Subtitle 2"/>
          <p:cNvSpPr>
            <a:spLocks noGrp="1"/>
          </p:cNvSpPr>
          <p:nvPr>
            <p:ph type="subTitle" idx="1"/>
          </p:nvPr>
        </p:nvSpPr>
        <p:spPr>
          <a:xfrm>
            <a:off x="7621298" y="2432733"/>
            <a:ext cx="2351042" cy="381312"/>
          </a:xfrm>
        </p:spPr>
        <p:txBody>
          <a:bodyPr>
            <a:normAutofit/>
          </a:bodyPr>
          <a:lstStyle/>
          <a:p>
            <a:r>
              <a:rPr lang="en-US" sz="2000" b="1" dirty="0"/>
              <a:t>EFMD CASE 2019</a:t>
            </a:r>
          </a:p>
        </p:txBody>
      </p:sp>
      <p:pic>
        <p:nvPicPr>
          <p:cNvPr id="7" name="Picture 6" descr="Relatert bild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0062" y="4997514"/>
            <a:ext cx="1955549" cy="740938"/>
          </a:xfrm>
          <a:prstGeom prst="rect">
            <a:avLst/>
          </a:prstGeom>
          <a:noFill/>
          <a:ln>
            <a:noFill/>
          </a:ln>
        </p:spPr>
      </p:pic>
      <p:pic>
        <p:nvPicPr>
          <p:cNvPr id="8" name="Picture 7" descr="Bilderesultat for helsedirektoratet"/>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5798" y="4997514"/>
            <a:ext cx="1134818" cy="740937"/>
          </a:xfrm>
          <a:prstGeom prst="rect">
            <a:avLst/>
          </a:prstGeom>
          <a:noFill/>
          <a:ln>
            <a:noFill/>
          </a:ln>
        </p:spPr>
      </p:pic>
      <p:pic>
        <p:nvPicPr>
          <p:cNvPr id="9" name="Picture 8" descr="C:\Users\lindt\AppData\Local\Microsoft\Windows\INetCache\Content.MSO\A593BC7A.tmp"/>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5422" y="5078993"/>
            <a:ext cx="1134817" cy="543209"/>
          </a:xfrm>
          <a:prstGeom prst="rect">
            <a:avLst/>
          </a:prstGeom>
          <a:noFill/>
          <a:ln>
            <a:noFill/>
          </a:ln>
        </p:spPr>
      </p:pic>
      <p:pic>
        <p:nvPicPr>
          <p:cNvPr id="10" name="Picture 9" descr="Bilderesultat for BI handelshÃ¸yskolen logo"/>
          <p:cNvPicPr/>
          <p:nvPr/>
        </p:nvPicPr>
        <p:blipFill>
          <a:blip r:embed="rId11">
            <a:extLst>
              <a:ext uri="{28A0092B-C50C-407E-A947-70E740481C1C}">
                <a14:useLocalDpi xmlns:a14="http://schemas.microsoft.com/office/drawing/2010/main" val="0"/>
              </a:ext>
            </a:extLst>
          </a:blip>
          <a:srcRect/>
          <a:stretch>
            <a:fillRect/>
          </a:stretch>
        </p:blipFill>
        <p:spPr bwMode="auto">
          <a:xfrm>
            <a:off x="7597510" y="3919252"/>
            <a:ext cx="2398615" cy="1082506"/>
          </a:xfrm>
          <a:prstGeom prst="rect">
            <a:avLst/>
          </a:prstGeom>
          <a:noFill/>
          <a:ln>
            <a:noFill/>
          </a:ln>
        </p:spPr>
      </p:pic>
      <p:sp>
        <p:nvSpPr>
          <p:cNvPr id="14" name="TextBox 13"/>
          <p:cNvSpPr txBox="1"/>
          <p:nvPr/>
        </p:nvSpPr>
        <p:spPr>
          <a:xfrm>
            <a:off x="5776692" y="1370144"/>
            <a:ext cx="6415308" cy="830997"/>
          </a:xfrm>
          <a:prstGeom prst="rect">
            <a:avLst/>
          </a:prstGeom>
          <a:noFill/>
        </p:spPr>
        <p:txBody>
          <a:bodyPr wrap="square" rtlCol="0">
            <a:spAutoFit/>
          </a:bodyPr>
          <a:lstStyle/>
          <a:p>
            <a:pPr algn="ctr"/>
            <a:r>
              <a:rPr lang="en-US" sz="2400" dirty="0"/>
              <a:t>Exploring a new model for a value driven partnership between academia and government</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2874" y="2931536"/>
            <a:ext cx="2267889" cy="960771"/>
          </a:xfrm>
          <a:prstGeom prst="rect">
            <a:avLst/>
          </a:prstGeom>
        </p:spPr>
      </p:pic>
    </p:spTree>
    <p:extLst>
      <p:ext uri="{BB962C8B-B14F-4D97-AF65-F5344CB8AC3E}">
        <p14:creationId xmlns:p14="http://schemas.microsoft.com/office/powerpoint/2010/main" val="346719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997140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13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Content Placeholder 2"/>
          <p:cNvSpPr txBox="1">
            <a:spLocks/>
          </p:cNvSpPr>
          <p:nvPr/>
        </p:nvSpPr>
        <p:spPr>
          <a:xfrm>
            <a:off x="266273" y="753217"/>
            <a:ext cx="5715427" cy="3777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kern="0" dirty="0">
                <a:solidFill>
                  <a:srgbClr val="646464"/>
                </a:solidFill>
                <a:latin typeface="EYInterstate Light" panose="02000506000000020004" pitchFamily="2" charset="0"/>
              </a:rPr>
              <a:t>The Norwegian healthcare system is divided into primary healthcare managed by the municipalities, and the specialist healthcare directly controlled by the state. The Ministry of Health sets requirements for municipal primary healthcare through legal frameworks, funding and supervision, otherwise the municipalities have an independent responsibility for their healthcare services. With as many as 422 municipalities, the healthcare systems, traditions and challenges vary significantly throughout the country. </a:t>
            </a:r>
          </a:p>
          <a:p>
            <a:pPr marL="0" indent="0">
              <a:buNone/>
            </a:pPr>
            <a:r>
              <a:rPr lang="en-US" sz="1200" kern="0" dirty="0">
                <a:solidFill>
                  <a:srgbClr val="646464"/>
                </a:solidFill>
                <a:latin typeface="EYInterstate Light" panose="02000506000000020004" pitchFamily="2" charset="0"/>
              </a:rPr>
              <a:t>The initiative for the national leadership programme was taken by the Ministry of Health . The project team responsible for designing and developing the programme was a joint effort between Sigrun Heskestad, Head of department at the Directorate, and Anne Margrethe </a:t>
            </a:r>
            <a:r>
              <a:rPr lang="en-US" sz="1200" kern="0" dirty="0" err="1">
                <a:solidFill>
                  <a:srgbClr val="646464"/>
                </a:solidFill>
                <a:latin typeface="EYInterstate Light" panose="02000506000000020004" pitchFamily="2" charset="0"/>
              </a:rPr>
              <a:t>Fletre</a:t>
            </a:r>
            <a:r>
              <a:rPr lang="en-US" sz="1200" kern="0" dirty="0">
                <a:solidFill>
                  <a:srgbClr val="646464"/>
                </a:solidFill>
                <a:latin typeface="EYInterstate Light" panose="02000506000000020004" pitchFamily="2" charset="0"/>
              </a:rPr>
              <a:t>, Head of leadership at The Norwegian Association of Local and Regional Authorities (KS) and BI Norwegian Business School, dept. Corporate.</a:t>
            </a:r>
          </a:p>
          <a:p>
            <a:pPr marL="0" indent="0">
              <a:buFont typeface="Arial" panose="020B0604020202020204" pitchFamily="34" charset="0"/>
              <a:buNone/>
            </a:pPr>
            <a:r>
              <a:rPr lang="en-US" sz="1200" kern="0" dirty="0">
                <a:solidFill>
                  <a:srgbClr val="646464"/>
                </a:solidFill>
                <a:latin typeface="EYInterstate Light" panose="02000506000000020004" pitchFamily="2" charset="0"/>
              </a:rPr>
              <a:t> The strong value-driven alliance and excellent cooperation between the central government and the municipalities created an opportunity to develop a programme that combined bottom-up patient centric change and innovation with national policy. During the period from 2015-2019 there have been 648 participants and approximately 300 change projects will be delivered. </a:t>
            </a:r>
          </a:p>
        </p:txBody>
      </p:sp>
      <p:sp>
        <p:nvSpPr>
          <p:cNvPr id="5" name="Rectangle 4"/>
          <p:cNvSpPr/>
          <p:nvPr/>
        </p:nvSpPr>
        <p:spPr>
          <a:xfrm>
            <a:off x="266274" y="35832"/>
            <a:ext cx="6096000" cy="738664"/>
          </a:xfrm>
          <a:prstGeom prst="rect">
            <a:avLst/>
          </a:prstGeom>
        </p:spPr>
        <p:txBody>
          <a:bodyPr>
            <a:spAutoFit/>
          </a:bodyPr>
          <a:lstStyle/>
          <a:p>
            <a:r>
              <a:rPr lang="en-US" sz="2400" dirty="0">
                <a:solidFill>
                  <a:prstClr val="black"/>
                </a:solidFill>
                <a:latin typeface="Arial Black" panose="020B0A04020102020204" pitchFamily="34" charset="0"/>
                <a:cs typeface="Arial" panose="020B0604020202020204" pitchFamily="34" charset="0"/>
              </a:rPr>
              <a:t>THE COMMITMENT</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308" name="Rounded Rectangle 307"/>
          <p:cNvSpPr/>
          <p:nvPr/>
        </p:nvSpPr>
        <p:spPr>
          <a:xfrm>
            <a:off x="266273" y="4914899"/>
            <a:ext cx="5220127" cy="1943101"/>
          </a:xfrm>
          <a:prstGeom prst="roundRect">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0" dirty="0">
                <a:solidFill>
                  <a:srgbClr val="646464"/>
                </a:solidFill>
                <a:latin typeface="EYInterstate Light" panose="02000506000000020004" pitchFamily="2" charset="0"/>
              </a:rPr>
              <a:t>Letting a business school train leaders in the primary healthcare sector with a national ambition is a bold balancing act, both (1) because it may challenge the unions and the “system power”, and (2) because primary healthcare in Norway is the responsibility of the local county, not the state. </a:t>
            </a:r>
          </a:p>
        </p:txBody>
      </p:sp>
    </p:spTree>
    <p:extLst>
      <p:ext uri="{BB962C8B-B14F-4D97-AF65-F5344CB8AC3E}">
        <p14:creationId xmlns:p14="http://schemas.microsoft.com/office/powerpoint/2010/main" val="298124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08832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7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34147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45598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218"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Content Placeholder 2"/>
          <p:cNvSpPr>
            <a:spLocks noGrp="1"/>
          </p:cNvSpPr>
          <p:nvPr>
            <p:ph idx="1"/>
          </p:nvPr>
        </p:nvSpPr>
        <p:spPr>
          <a:xfrm>
            <a:off x="3937000" y="1017773"/>
            <a:ext cx="4292600" cy="2666999"/>
          </a:xfrm>
        </p:spPr>
        <p:txBody>
          <a:bodyPr>
            <a:noAutofit/>
          </a:bodyPr>
          <a:lstStyle/>
          <a:p>
            <a:pPr marL="0" indent="0">
              <a:lnSpc>
                <a:spcPct val="107000"/>
              </a:lnSpc>
              <a:spcAft>
                <a:spcPts val="800"/>
              </a:spcAft>
              <a:buNone/>
            </a:pPr>
            <a:r>
              <a:rPr lang="en-US" sz="1200" b="1" kern="0" dirty="0">
                <a:solidFill>
                  <a:srgbClr val="646464"/>
                </a:solidFill>
                <a:latin typeface="EYInterstate Light" panose="02000506000000020004" pitchFamily="2" charset="0"/>
              </a:rPr>
              <a:t>Will the leader change the system or can the system change the leader? </a:t>
            </a:r>
          </a:p>
          <a:p>
            <a:pPr marL="0" indent="0">
              <a:lnSpc>
                <a:spcPct val="107000"/>
              </a:lnSpc>
              <a:spcAft>
                <a:spcPts val="800"/>
              </a:spcAft>
              <a:buNone/>
            </a:pPr>
            <a:r>
              <a:rPr lang="en-US" sz="1200" kern="0" dirty="0">
                <a:solidFill>
                  <a:srgbClr val="646464"/>
                </a:solidFill>
                <a:latin typeface="EYInterstate Light" panose="02000506000000020004" pitchFamily="2" charset="0"/>
              </a:rPr>
              <a:t>Where the classic leadership programmes focus on the philosophy of developing the new leader, anticipating that improving leadership will induce needed change in the system, the Norwegian programme was designed differently</a:t>
            </a:r>
          </a:p>
          <a:p>
            <a:pPr marL="0" indent="0">
              <a:lnSpc>
                <a:spcPct val="107000"/>
              </a:lnSpc>
              <a:spcAft>
                <a:spcPts val="800"/>
              </a:spcAft>
              <a:buNone/>
            </a:pPr>
            <a:r>
              <a:rPr lang="en-US" sz="1200" kern="0" dirty="0">
                <a:solidFill>
                  <a:srgbClr val="646464"/>
                </a:solidFill>
                <a:latin typeface="EYInterstate Light" panose="02000506000000020004" pitchFamily="2" charset="0"/>
              </a:rPr>
              <a:t>Our philosophy is that, to some extent, a customized programme should be the stone that induces ripples and then trains the leaders while dealing with the effects</a:t>
            </a:r>
          </a:p>
        </p:txBody>
      </p:sp>
      <p:sp>
        <p:nvSpPr>
          <p:cNvPr id="6" name="Rectangle 5"/>
          <p:cNvSpPr/>
          <p:nvPr/>
        </p:nvSpPr>
        <p:spPr>
          <a:xfrm>
            <a:off x="148855" y="101308"/>
            <a:ext cx="6806849" cy="738664"/>
          </a:xfrm>
          <a:prstGeom prst="rect">
            <a:avLst/>
          </a:prstGeom>
        </p:spPr>
        <p:txBody>
          <a:bodyPr wrap="square">
            <a:spAutoFit/>
          </a:bodyPr>
          <a:lstStyle/>
          <a:p>
            <a:r>
              <a:rPr lang="en-US" sz="2400" dirty="0">
                <a:solidFill>
                  <a:prstClr val="black"/>
                </a:solidFill>
                <a:latin typeface="Arial Black" panose="020B0A04020102020204" pitchFamily="34" charset="0"/>
                <a:cs typeface="Arial" panose="020B0604020202020204" pitchFamily="34" charset="0"/>
              </a:rPr>
              <a:t>Learning &amp; Development </a:t>
            </a:r>
            <a:br>
              <a:rPr lang="en-US" sz="2400" dirty="0">
                <a:solidFill>
                  <a:prstClr val="black"/>
                </a:solidFill>
                <a:latin typeface="Arial Black" panose="020B0A04020102020204" pitchFamily="34" charset="0"/>
                <a:cs typeface="Arial" panose="020B0604020202020204" pitchFamily="34" charset="0"/>
              </a:rPr>
            </a:br>
            <a:endParaRPr lang="en-US" dirty="0"/>
          </a:p>
        </p:txBody>
      </p:sp>
      <p:pic>
        <p:nvPicPr>
          <p:cNvPr id="7" name="Picture 6"/>
          <p:cNvPicPr/>
          <p:nvPr/>
        </p:nvPicPr>
        <p:blipFill>
          <a:blip r:embed="rId7">
            <a:extLst>
              <a:ext uri="{28A0092B-C50C-407E-A947-70E740481C1C}">
                <a14:useLocalDpi xmlns:a14="http://schemas.microsoft.com/office/drawing/2010/main" val="0"/>
              </a:ext>
            </a:extLst>
          </a:blip>
          <a:stretch>
            <a:fillRect/>
          </a:stretch>
        </p:blipFill>
        <p:spPr>
          <a:xfrm>
            <a:off x="250455" y="1017773"/>
            <a:ext cx="3686545" cy="3028949"/>
          </a:xfrm>
          <a:prstGeom prst="rect">
            <a:avLst/>
          </a:prstGeom>
        </p:spPr>
      </p:pic>
      <p:sp>
        <p:nvSpPr>
          <p:cNvPr id="9" name="Content Placeholder 2"/>
          <p:cNvSpPr txBox="1">
            <a:spLocks/>
          </p:cNvSpPr>
          <p:nvPr/>
        </p:nvSpPr>
        <p:spPr>
          <a:xfrm>
            <a:off x="199654" y="4224523"/>
            <a:ext cx="7331856" cy="29264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GB" sz="1200" kern="0" dirty="0">
                <a:solidFill>
                  <a:srgbClr val="646464"/>
                </a:solidFill>
                <a:latin typeface="EYInterstate Light" panose="02000506000000020004" pitchFamily="2" charset="0"/>
              </a:rPr>
              <a:t>After many years of experimentation with systemic change through customized programmes in close cooperation with the client, we have learned that we get most return on value when the client sees the programme as a strategic tool for change. The combined effect of hundreds of improvement projects in the healthcare sector brings more value to the patients than the combined new knowledge and improvement of leadership skills among the participants. Therefore, the core of the programme should be designed to manage the process and outcome of the improvement projects and to use academic teaching and leadership training to support the project execution and implementation. In this way, teaching and research become closely linked with practice and the faculty is challenged with regard to relevance and implementation of research. </a:t>
            </a:r>
          </a:p>
          <a:p>
            <a:pPr marL="0" indent="0">
              <a:buFont typeface="Arial" panose="020B0604020202020204" pitchFamily="34" charset="0"/>
              <a:buNone/>
            </a:pPr>
            <a:endParaRPr lang="en-US" sz="1200" kern="0" dirty="0">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50560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806880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78"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330200" y="101308"/>
            <a:ext cx="6625504" cy="738664"/>
          </a:xfrm>
          <a:prstGeom prst="rect">
            <a:avLst/>
          </a:prstGeom>
        </p:spPr>
        <p:txBody>
          <a:bodyPr wrap="square">
            <a:spAutoFit/>
          </a:bodyPr>
          <a:lstStyle/>
          <a:p>
            <a:r>
              <a:rPr lang="en-US" sz="2400" dirty="0">
                <a:solidFill>
                  <a:prstClr val="black"/>
                </a:solidFill>
                <a:latin typeface="Arial Black" panose="020B0A04020102020204" pitchFamily="34" charset="0"/>
                <a:cs typeface="Arial" panose="020B0604020202020204" pitchFamily="34" charset="0"/>
              </a:rPr>
              <a:t>Learning &amp; Development </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6" name="Content Placeholder 2"/>
          <p:cNvSpPr txBox="1">
            <a:spLocks/>
          </p:cNvSpPr>
          <p:nvPr/>
        </p:nvSpPr>
        <p:spPr>
          <a:xfrm>
            <a:off x="2507226" y="839972"/>
            <a:ext cx="4448478" cy="32429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US" sz="1200" kern="0" dirty="0">
                <a:solidFill>
                  <a:srgbClr val="646464"/>
                </a:solidFill>
                <a:latin typeface="EYInterstate Light" panose="02000506000000020004" pitchFamily="2" charset="0"/>
              </a:rPr>
              <a:t>Kirkpatrick’</a:t>
            </a:r>
            <a:r>
              <a:rPr lang="en-US" sz="1100" kern="0" dirty="0">
                <a:solidFill>
                  <a:srgbClr val="646464"/>
                </a:solidFill>
                <a:latin typeface="EYInterstate Light" panose="02000506000000020004" pitchFamily="2" charset="0"/>
              </a:rPr>
              <a:t>s</a:t>
            </a:r>
            <a:r>
              <a:rPr lang="en-US" sz="1200" kern="0" dirty="0">
                <a:solidFill>
                  <a:srgbClr val="646464"/>
                </a:solidFill>
                <a:latin typeface="EYInterstate Light" panose="02000506000000020004" pitchFamily="2" charset="0"/>
              </a:rPr>
              <a:t> (1965) thinking was that new knowledge leads to people changing their behaviors which again leads to results and impact which in sum leads to ROI. This has been challenged because changing people’s behavior and changing paths of organizations is far more complex and difficult. </a:t>
            </a:r>
          </a:p>
          <a:p>
            <a:pPr marL="0" indent="0">
              <a:lnSpc>
                <a:spcPct val="107000"/>
              </a:lnSpc>
              <a:spcAft>
                <a:spcPts val="800"/>
              </a:spcAft>
              <a:buNone/>
            </a:pPr>
            <a:r>
              <a:rPr lang="en-US" sz="1200" kern="0" dirty="0">
                <a:solidFill>
                  <a:srgbClr val="646464"/>
                </a:solidFill>
                <a:latin typeface="EYInterstate Light" panose="02000506000000020004" pitchFamily="2" charset="0"/>
              </a:rPr>
              <a:t>The design of this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concentrates on bringing about real results though a compulsory change project delivery that is aligned with the national policy level. In project execution, many challenges will be faced and problems have to be solved. Leadership training (behavior) becomes integrated as a support for the project delivery Content (knowledge) is chosen in order to support the problem solving and delivery of the project. The strength of the education system in eco system change is its scalability of many small bottom up change projects.</a:t>
            </a:r>
          </a:p>
          <a:p>
            <a:pPr marL="0" indent="0">
              <a:buNone/>
            </a:pPr>
            <a:r>
              <a:rPr lang="en-US" sz="1200" kern="0" dirty="0">
                <a:solidFill>
                  <a:srgbClr val="646464"/>
                </a:solidFill>
                <a:latin typeface="EYInterstate Light" panose="02000506000000020004" pitchFamily="2" charset="0"/>
              </a:rPr>
              <a:t>Working with professions, unions and hierarchy, many experience that system change and developing new solutions can be challenging. The innovation module at SDU focuses on training the participants in leading design thinking processes and involving stakeholders in driving innovation and change. </a:t>
            </a:r>
          </a:p>
          <a:p>
            <a:pPr marL="0" indent="0">
              <a:buNone/>
            </a:pPr>
            <a:r>
              <a:rPr lang="en-US" sz="1200" kern="0" dirty="0">
                <a:solidFill>
                  <a:srgbClr val="646464"/>
                </a:solidFill>
                <a:latin typeface="EYInterstate Light" panose="02000506000000020004" pitchFamily="2" charset="0"/>
              </a:rPr>
              <a:t>The leadership development is done alongside solving real challenges, hence innovation processes, strategy, planning, execution, individual development and managing stakeholders and training skills becomes an integral part of the project development and delivery process. </a:t>
            </a:r>
          </a:p>
          <a:p>
            <a:pPr marL="0" indent="0">
              <a:buNone/>
            </a:pPr>
            <a:endParaRPr lang="en-US" sz="1200" kern="0" dirty="0">
              <a:solidFill>
                <a:srgbClr val="646464"/>
              </a:solidFill>
              <a:latin typeface="EYInterstate Light" panose="02000506000000020004" pitchFamily="2" charset="0"/>
            </a:endParaRPr>
          </a:p>
        </p:txBody>
      </p:sp>
      <p:grpSp>
        <p:nvGrpSpPr>
          <p:cNvPr id="7" name="Group 6"/>
          <p:cNvGrpSpPr/>
          <p:nvPr/>
        </p:nvGrpSpPr>
        <p:grpSpPr>
          <a:xfrm>
            <a:off x="330200" y="3916678"/>
            <a:ext cx="2780032" cy="2218972"/>
            <a:chOff x="0" y="0"/>
            <a:chExt cx="2491116" cy="1956435"/>
          </a:xfrm>
        </p:grpSpPr>
        <p:grpSp>
          <p:nvGrpSpPr>
            <p:cNvPr id="8" name="Group 7">
              <a:extLst/>
            </p:cNvPr>
            <p:cNvGrpSpPr/>
            <p:nvPr/>
          </p:nvGrpSpPr>
          <p:grpSpPr>
            <a:xfrm>
              <a:off x="0" y="0"/>
              <a:ext cx="1994534" cy="1956435"/>
              <a:chOff x="0" y="0"/>
              <a:chExt cx="1994579" cy="1956435"/>
            </a:xfrm>
          </p:grpSpPr>
          <p:pic>
            <p:nvPicPr>
              <p:cNvPr id="10" name="Picture 9">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475740" cy="1956435"/>
              </a:xfrm>
              <a:prstGeom prst="rect">
                <a:avLst/>
              </a:prstGeom>
              <a:noFill/>
            </p:spPr>
          </p:pic>
          <p:cxnSp>
            <p:nvCxnSpPr>
              <p:cNvPr id="11" name="Straight Arrow Connector 10">
                <a:extLst/>
              </p:cNvPr>
              <p:cNvCxnSpPr/>
              <p:nvPr/>
            </p:nvCxnSpPr>
            <p:spPr>
              <a:xfrm>
                <a:off x="953719" y="880897"/>
                <a:ext cx="10408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22">
                <a:extLst/>
              </p:cNvPr>
              <p:cNvCxnSpPr>
                <a:cxnSpLocks/>
              </p:cNvCxnSpPr>
              <p:nvPr/>
            </p:nvCxnSpPr>
            <p:spPr>
              <a:xfrm flipV="1">
                <a:off x="953719" y="880897"/>
                <a:ext cx="583734" cy="268255"/>
              </a:xfrm>
              <a:prstGeom prst="bentConnector3">
                <a:avLst>
                  <a:gd name="adj1" fmla="val 10080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23">
                <a:extLst/>
              </p:cNvPr>
              <p:cNvCxnSpPr>
                <a:cxnSpLocks/>
              </p:cNvCxnSpPr>
              <p:nvPr/>
            </p:nvCxnSpPr>
            <p:spPr>
              <a:xfrm flipV="1">
                <a:off x="1120569" y="880896"/>
                <a:ext cx="679982" cy="537771"/>
              </a:xfrm>
              <a:prstGeom prst="bentConnector3">
                <a:avLst>
                  <a:gd name="adj1" fmla="val 10088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 Box 2"/>
            <p:cNvSpPr txBox="1">
              <a:spLocks noChangeArrowheads="1"/>
            </p:cNvSpPr>
            <p:nvPr/>
          </p:nvSpPr>
          <p:spPr bwMode="auto">
            <a:xfrm>
              <a:off x="1371601" y="619126"/>
              <a:ext cx="1119515" cy="241117"/>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project</a:t>
              </a:r>
            </a:p>
          </p:txBody>
        </p:sp>
      </p:grpSp>
      <p:pic>
        <p:nvPicPr>
          <p:cNvPr id="14" name="Picture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200" y="923527"/>
            <a:ext cx="1841169" cy="2383218"/>
          </a:xfrm>
          <a:prstGeom prst="rect">
            <a:avLst/>
          </a:prstGeom>
          <a:noFill/>
        </p:spPr>
      </p:pic>
    </p:spTree>
    <p:extLst>
      <p:ext uri="{BB962C8B-B14F-4D97-AF65-F5344CB8AC3E}">
        <p14:creationId xmlns:p14="http://schemas.microsoft.com/office/powerpoint/2010/main" val="3671263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0200" y="839972"/>
            <a:ext cx="1993565" cy="5096698"/>
          </a:xfrm>
          <a:prstGeom prst="rect">
            <a:avLst/>
          </a:prstGeom>
        </p:spPr>
      </p:pic>
      <p:sp>
        <p:nvSpPr>
          <p:cNvPr id="4" name="Rectangle 3"/>
          <p:cNvSpPr/>
          <p:nvPr/>
        </p:nvSpPr>
        <p:spPr>
          <a:xfrm>
            <a:off x="330200" y="101308"/>
            <a:ext cx="6625504" cy="738664"/>
          </a:xfrm>
          <a:prstGeom prst="rect">
            <a:avLst/>
          </a:prstGeom>
        </p:spPr>
        <p:txBody>
          <a:bodyPr wrap="square">
            <a:spAutoFit/>
          </a:bodyPr>
          <a:lstStyle/>
          <a:p>
            <a:r>
              <a:rPr lang="en-US" sz="2400" dirty="0">
                <a:solidFill>
                  <a:prstClr val="black"/>
                </a:solidFill>
                <a:latin typeface="Arial Black" panose="020B0A04020102020204" pitchFamily="34" charset="0"/>
                <a:cs typeface="Arial" panose="020B0604020202020204" pitchFamily="34" charset="0"/>
              </a:rPr>
              <a:t>Learning &amp; Development </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5" name="Content Placeholder 2"/>
          <p:cNvSpPr txBox="1">
            <a:spLocks/>
          </p:cNvSpPr>
          <p:nvPr/>
        </p:nvSpPr>
        <p:spPr>
          <a:xfrm>
            <a:off x="2507226" y="495066"/>
            <a:ext cx="4448478" cy="32429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7000"/>
              </a:lnSpc>
              <a:spcAft>
                <a:spcPts val="800"/>
              </a:spcAft>
              <a:buNone/>
            </a:pPr>
            <a:r>
              <a:rPr lang="en-US" sz="1100" kern="0" dirty="0">
                <a:solidFill>
                  <a:prstClr val="black">
                    <a:lumMod val="50000"/>
                    <a:lumOff val="50000"/>
                  </a:prstClr>
                </a:solidFill>
                <a:latin typeface="EYInterstate Light" panose="02000506000000020004" pitchFamily="2" charset="0"/>
              </a:rPr>
              <a:t>The change project is design in accordance with design thinking and lean innovation principles. It outlines a process of improving the speed of learning while rapidly reducing uncertainty through frequent and practical interactions with users and stakeholders to test assumptions and propositions. This is done in iterative cycles, with as many small iterations as needed to develop and validate – and possibly implement – solutions to important problems.</a:t>
            </a:r>
          </a:p>
          <a:p>
            <a:pPr marL="0" indent="0">
              <a:lnSpc>
                <a:spcPct val="107000"/>
              </a:lnSpc>
              <a:spcAft>
                <a:spcPts val="800"/>
              </a:spcAft>
              <a:buNone/>
            </a:pPr>
            <a:r>
              <a:rPr lang="en-US" sz="1100" kern="0" dirty="0">
                <a:solidFill>
                  <a:prstClr val="black">
                    <a:lumMod val="50000"/>
                    <a:lumOff val="50000"/>
                  </a:prstClr>
                </a:solidFill>
                <a:latin typeface="EYInterstate Light" panose="02000506000000020004" pitchFamily="2" charset="0"/>
              </a:rPr>
              <a:t>The </a:t>
            </a:r>
            <a:r>
              <a:rPr lang="en-US" sz="1100" kern="0" dirty="0" err="1">
                <a:solidFill>
                  <a:prstClr val="black">
                    <a:lumMod val="50000"/>
                    <a:lumOff val="50000"/>
                  </a:prstClr>
                </a:solidFill>
                <a:latin typeface="EYInterstate Light" panose="02000506000000020004" pitchFamily="2" charset="0"/>
              </a:rPr>
              <a:t>programme</a:t>
            </a:r>
            <a:r>
              <a:rPr lang="en-US" sz="1100" kern="0" dirty="0">
                <a:solidFill>
                  <a:prstClr val="black">
                    <a:lumMod val="50000"/>
                    <a:lumOff val="50000"/>
                  </a:prstClr>
                </a:solidFill>
                <a:latin typeface="EYInterstate Light" panose="02000506000000020004" pitchFamily="2" charset="0"/>
              </a:rPr>
              <a:t> was fundamentally designed for high impact learning from the start. First, part of the design process was to outline the learning processes of the participating managers throughout the 9 months of the </a:t>
            </a:r>
            <a:r>
              <a:rPr lang="en-US" sz="1100" kern="0" dirty="0" err="1">
                <a:solidFill>
                  <a:prstClr val="black">
                    <a:lumMod val="50000"/>
                    <a:lumOff val="50000"/>
                  </a:prstClr>
                </a:solidFill>
                <a:latin typeface="EYInterstate Light" panose="02000506000000020004" pitchFamily="2" charset="0"/>
              </a:rPr>
              <a:t>programme</a:t>
            </a:r>
            <a:r>
              <a:rPr lang="en-US" sz="1100" kern="0" dirty="0">
                <a:solidFill>
                  <a:prstClr val="black">
                    <a:lumMod val="50000"/>
                    <a:lumOff val="50000"/>
                  </a:prstClr>
                </a:solidFill>
                <a:latin typeface="EYInterstate Light" panose="02000506000000020004" pitchFamily="2" charset="0"/>
              </a:rPr>
              <a:t>. To build sectoral capacity for innovation and change, the participants needed to start acting at once, interacting with their users and organizations to test their assumptions and initiating the change process, while interacting with academic knowledge and faculty to make sense of challenges, suggested solutions, and outcomes of interventions.</a:t>
            </a:r>
          </a:p>
          <a:p>
            <a:pPr marL="0" indent="0">
              <a:lnSpc>
                <a:spcPct val="107000"/>
              </a:lnSpc>
              <a:spcAft>
                <a:spcPts val="800"/>
              </a:spcAft>
              <a:buNone/>
            </a:pPr>
            <a:r>
              <a:rPr lang="en-US" sz="1100" kern="0" dirty="0">
                <a:solidFill>
                  <a:prstClr val="black">
                    <a:lumMod val="50000"/>
                    <a:lumOff val="50000"/>
                  </a:prstClr>
                </a:solidFill>
                <a:latin typeface="EYInterstate Light" panose="02000506000000020004" pitchFamily="2" charset="0"/>
              </a:rPr>
              <a:t>The curriculum in the programme consists of different academic themes for each of the six modules and was developed and ordered according to the learning design and its aims. This is a necessary “pull logic” of matching the learning design and needs of students with curriculum, lectures, exercises and tools in order to equip the students for their development and change journeys. Starting with knowledge, assessment and training on personal leadership and collaboration (module 1), the students get to start with themselves and their roles as managers. Then, creative tools of design thinking are combined with knowledge of strategic development of human resources (module 2) to enable exploration of the change project together with employees, users, and stakeholders. In module 3, the development of organizations, cultures and teams in healthcare is discussed, before introducing even more service design and innovation tools and methods in module 4, visiting Southern Denmark University. Towards the end of the </a:t>
            </a:r>
            <a:r>
              <a:rPr lang="en-US" sz="1100" kern="0" dirty="0" err="1">
                <a:solidFill>
                  <a:prstClr val="black">
                    <a:lumMod val="50000"/>
                    <a:lumOff val="50000"/>
                  </a:prstClr>
                </a:solidFill>
                <a:latin typeface="EYInterstate Light" panose="02000506000000020004" pitchFamily="2" charset="0"/>
              </a:rPr>
              <a:t>programme</a:t>
            </a:r>
            <a:r>
              <a:rPr lang="en-US" sz="1100" kern="0" dirty="0">
                <a:solidFill>
                  <a:prstClr val="black">
                    <a:lumMod val="50000"/>
                    <a:lumOff val="50000"/>
                  </a:prstClr>
                </a:solidFill>
                <a:latin typeface="EYInterstate Light" panose="02000506000000020004" pitchFamily="2" charset="0"/>
              </a:rPr>
              <a:t>, themes related to governance and finance (module 5) as well as healthcare legislation and ethics (module 6) are discussed to provide appropriate framing of change initiatives. </a:t>
            </a:r>
            <a:endParaRPr lang="en-US" sz="1200" kern="0" dirty="0">
              <a:solidFill>
                <a:prstClr val="black">
                  <a:lumMod val="50000"/>
                  <a:lumOff val="50000"/>
                </a:prstClr>
              </a:solidFill>
              <a:latin typeface="EYInterstate Light" panose="02000506000000020004" pitchFamily="2" charset="0"/>
            </a:endParaRPr>
          </a:p>
          <a:p>
            <a:pPr lvl="0">
              <a:lnSpc>
                <a:spcPct val="107000"/>
              </a:lnSpc>
              <a:spcAft>
                <a:spcPts val="800"/>
              </a:spcAft>
            </a:pPr>
            <a:endParaRPr lang="en-US" sz="1200" kern="0" dirty="0">
              <a:solidFill>
                <a:prstClr val="black">
                  <a:lumMod val="50000"/>
                  <a:lumOff val="50000"/>
                </a:prstClr>
              </a:solidFill>
              <a:latin typeface="EYInterstate Light" panose="02000506000000020004" pitchFamily="2" charset="0"/>
            </a:endParaRPr>
          </a:p>
          <a:p>
            <a:endParaRPr lang="en-US" sz="1200" dirty="0"/>
          </a:p>
          <a:p>
            <a:pPr marL="0" indent="0">
              <a:lnSpc>
                <a:spcPct val="107000"/>
              </a:lnSpc>
              <a:spcAft>
                <a:spcPts val="800"/>
              </a:spcAft>
              <a:buNone/>
            </a:pPr>
            <a:endParaRPr lang="en-US" sz="1200" kern="0" dirty="0">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3750986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 name="Object 61" hidden="1"/>
          <p:cNvGraphicFramePr>
            <a:graphicFrameLocks noChangeAspect="1"/>
          </p:cNvGraphicFramePr>
          <p:nvPr>
            <p:custDataLst>
              <p:tags r:id="rId2"/>
            </p:custDataLst>
            <p:extLst>
              <p:ext uri="{D42A27DB-BD31-4B8C-83A1-F6EECF244321}">
                <p14:modId xmlns:p14="http://schemas.microsoft.com/office/powerpoint/2010/main" val="3147215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940" name="think-cell Slide" r:id="rId25" imgW="415" imgH="416" progId="TCLayout.ActiveDocument.1">
                  <p:embed/>
                </p:oleObj>
              </mc:Choice>
              <mc:Fallback>
                <p:oleObj name="think-cell Slide" r:id="rId25" imgW="415" imgH="416" progId="TCLayout.ActiveDocument.1">
                  <p:embed/>
                  <p:pic>
                    <p:nvPicPr>
                      <p:cNvPr id="0" name=""/>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61" name="Rectangle 6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1400" dirty="0">
              <a:latin typeface="Calibri" panose="020F0502020204030204" pitchFamily="34" charset="0"/>
              <a:sym typeface="Calibri" panose="020F0502020204030204" pitchFamily="34" charset="0"/>
            </a:endParaRPr>
          </a:p>
        </p:txBody>
      </p:sp>
      <p:sp>
        <p:nvSpPr>
          <p:cNvPr id="2" name="Title 1"/>
          <p:cNvSpPr>
            <a:spLocks noGrp="1"/>
          </p:cNvSpPr>
          <p:nvPr>
            <p:ph type="title"/>
          </p:nvPr>
        </p:nvSpPr>
        <p:spPr/>
        <p:txBody>
          <a:bodyPr>
            <a:normAutofit/>
          </a:bodyPr>
          <a:lstStyle/>
          <a:p>
            <a:r>
              <a:rPr lang="en-US" sz="2400" b="1" dirty="0"/>
              <a:t>The participants</a:t>
            </a:r>
            <a:r>
              <a:rPr lang="en-US" sz="2400" dirty="0"/>
              <a:t/>
            </a:r>
            <a:br>
              <a:rPr lang="en-US" sz="2400" dirty="0"/>
            </a:br>
            <a:r>
              <a:rPr lang="en-US" sz="2400" dirty="0"/>
              <a:t>The target group of leaders is geographically from all parts of the country and there have been participants from all 17 regions of Norway. </a:t>
            </a:r>
          </a:p>
        </p:txBody>
      </p:sp>
      <p:cxnSp>
        <p:nvCxnSpPr>
          <p:cNvPr id="49" name="Elbow Connector 48"/>
          <p:cNvCxnSpPr/>
          <p:nvPr/>
        </p:nvCxnSpPr>
        <p:spPr bwMode="auto">
          <a:xfrm rot="10800000">
            <a:off x="7463256" y="4185394"/>
            <a:ext cx="749300" cy="317314"/>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Elbow Connector 49"/>
          <p:cNvCxnSpPr/>
          <p:nvPr/>
        </p:nvCxnSpPr>
        <p:spPr bwMode="auto">
          <a:xfrm flipV="1">
            <a:off x="9968891" y="3168647"/>
            <a:ext cx="554038" cy="327987"/>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52" name="TextBox 51"/>
          <p:cNvSpPr txBox="1"/>
          <p:nvPr/>
        </p:nvSpPr>
        <p:spPr>
          <a:xfrm>
            <a:off x="10492766" y="2883099"/>
            <a:ext cx="1149350" cy="430887"/>
          </a:xfrm>
          <a:prstGeom prst="rect">
            <a:avLst/>
          </a:prstGeom>
          <a:noFill/>
        </p:spPr>
        <p:txBody>
          <a:bodyPr wrap="square" rtlCol="0">
            <a:spAutoFit/>
          </a:bodyPr>
          <a:lstStyle/>
          <a:p>
            <a:r>
              <a:rPr lang="en-US" sz="1100" dirty="0">
                <a:solidFill>
                  <a:srgbClr val="646464"/>
                </a:solidFill>
                <a:latin typeface="EYInterstate Light" panose="02000506000000020004" pitchFamily="2" charset="0"/>
              </a:rPr>
              <a:t>~14% from north region </a:t>
            </a:r>
          </a:p>
        </p:txBody>
      </p:sp>
      <p:sp>
        <p:nvSpPr>
          <p:cNvPr id="53" name="TextBox 52"/>
          <p:cNvSpPr txBox="1"/>
          <p:nvPr/>
        </p:nvSpPr>
        <p:spPr>
          <a:xfrm>
            <a:off x="6577431" y="3771152"/>
            <a:ext cx="1149350" cy="430887"/>
          </a:xfrm>
          <a:prstGeom prst="rect">
            <a:avLst/>
          </a:prstGeom>
          <a:noFill/>
        </p:spPr>
        <p:txBody>
          <a:bodyPr wrap="square" rtlCol="0">
            <a:spAutoFit/>
          </a:bodyPr>
          <a:lstStyle/>
          <a:p>
            <a:r>
              <a:rPr lang="en-US" sz="1100" dirty="0">
                <a:solidFill>
                  <a:srgbClr val="646464"/>
                </a:solidFill>
                <a:latin typeface="EYInterstate Light" panose="02000506000000020004" pitchFamily="2" charset="0"/>
              </a:rPr>
              <a:t>~ 21% from middle region</a:t>
            </a:r>
          </a:p>
        </p:txBody>
      </p:sp>
      <p:cxnSp>
        <p:nvCxnSpPr>
          <p:cNvPr id="54" name="Elbow Connector 53"/>
          <p:cNvCxnSpPr/>
          <p:nvPr/>
        </p:nvCxnSpPr>
        <p:spPr bwMode="auto">
          <a:xfrm>
            <a:off x="7676471" y="6247239"/>
            <a:ext cx="715963" cy="339515"/>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55" name="TextBox 54"/>
          <p:cNvSpPr txBox="1"/>
          <p:nvPr/>
        </p:nvSpPr>
        <p:spPr>
          <a:xfrm>
            <a:off x="8460696" y="6346772"/>
            <a:ext cx="1109663" cy="430887"/>
          </a:xfrm>
          <a:prstGeom prst="rect">
            <a:avLst/>
          </a:prstGeom>
          <a:noFill/>
        </p:spPr>
        <p:txBody>
          <a:bodyPr wrap="square" rtlCol="0">
            <a:spAutoFit/>
          </a:bodyPr>
          <a:lstStyle/>
          <a:p>
            <a:r>
              <a:rPr lang="en-US" sz="1100" dirty="0">
                <a:solidFill>
                  <a:srgbClr val="646464"/>
                </a:solidFill>
                <a:latin typeface="EYInterstate Light" panose="02000506000000020004" pitchFamily="2" charset="0"/>
              </a:rPr>
              <a:t>~ 7% from </a:t>
            </a:r>
          </a:p>
          <a:p>
            <a:r>
              <a:rPr lang="en-US" sz="1100" dirty="0">
                <a:solidFill>
                  <a:srgbClr val="646464"/>
                </a:solidFill>
                <a:latin typeface="EYInterstate Light" panose="02000506000000020004" pitchFamily="2" charset="0"/>
              </a:rPr>
              <a:t>South </a:t>
            </a:r>
          </a:p>
        </p:txBody>
      </p:sp>
      <p:cxnSp>
        <p:nvCxnSpPr>
          <p:cNvPr id="57" name="Elbow Connector 56"/>
          <p:cNvCxnSpPr/>
          <p:nvPr/>
        </p:nvCxnSpPr>
        <p:spPr bwMode="auto">
          <a:xfrm rot="10800000" flipV="1">
            <a:off x="6344442" y="5295011"/>
            <a:ext cx="960438" cy="207181"/>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58" name="TextBox 57"/>
          <p:cNvSpPr txBox="1"/>
          <p:nvPr/>
        </p:nvSpPr>
        <p:spPr>
          <a:xfrm>
            <a:off x="5434805" y="5247713"/>
            <a:ext cx="1109663" cy="430887"/>
          </a:xfrm>
          <a:prstGeom prst="rect">
            <a:avLst/>
          </a:prstGeom>
          <a:noFill/>
        </p:spPr>
        <p:txBody>
          <a:bodyPr wrap="square" rtlCol="0">
            <a:spAutoFit/>
          </a:bodyPr>
          <a:lstStyle/>
          <a:p>
            <a:r>
              <a:rPr lang="en-US" sz="1100" dirty="0">
                <a:solidFill>
                  <a:srgbClr val="646464"/>
                </a:solidFill>
                <a:latin typeface="EYInterstate Light" panose="02000506000000020004" pitchFamily="2" charset="0"/>
              </a:rPr>
              <a:t>~ 24% from west </a:t>
            </a:r>
          </a:p>
        </p:txBody>
      </p:sp>
      <p:sp>
        <p:nvSpPr>
          <p:cNvPr id="75" name="Rectangle 423">
            <a:extLst>
              <a:ext uri="{FF2B5EF4-FFF2-40B4-BE49-F238E27FC236}">
                <a16:creationId xmlns:a16="http://schemas.microsoft.com/office/drawing/2014/main" id="{81EDB46F-598D-45F7-9504-589FF9B3FF85}"/>
              </a:ext>
            </a:extLst>
          </p:cNvPr>
          <p:cNvSpPr/>
          <p:nvPr/>
        </p:nvSpPr>
        <p:spPr>
          <a:xfrm>
            <a:off x="927100" y="1699417"/>
            <a:ext cx="10596563" cy="647359"/>
          </a:xfrm>
          <a:prstGeom prst="roundRect">
            <a:avLst/>
          </a:prstGeom>
          <a:solidFill>
            <a:schemeClr val="accent1">
              <a:lumMod val="40000"/>
              <a:lumOff val="60000"/>
            </a:schemeClr>
          </a:solidFill>
        </p:spPr>
        <p:txBody>
          <a:bodyPr wrap="square" lIns="1151400" tIns="46776" rIns="89953" bIns="46776">
            <a:noAutofit/>
          </a:bodyPr>
          <a:lstStyle/>
          <a:p>
            <a:pPr lvl="0">
              <a:defRPr/>
            </a:pPr>
            <a:r>
              <a:rPr kumimoji="0" lang="en-US" sz="1594" b="1" i="0" u="none" strike="noStrike" kern="0" cap="none" spc="0" normalizeH="0" baseline="0" noProof="0" dirty="0">
                <a:ln>
                  <a:noFill/>
                </a:ln>
                <a:solidFill>
                  <a:srgbClr val="646464"/>
                </a:solidFill>
                <a:effectLst/>
                <a:uLnTx/>
                <a:uFillTx/>
                <a:latin typeface="EYInterstate Light" panose="02000506000000020004" pitchFamily="2" charset="0"/>
              </a:rPr>
              <a:t>There have been about four</a:t>
            </a:r>
            <a:r>
              <a:rPr kumimoji="0" lang="en-US" sz="1594" b="1" i="0" u="none" strike="noStrike" kern="0" cap="none" spc="0" normalizeH="0" noProof="0" dirty="0">
                <a:ln>
                  <a:noFill/>
                </a:ln>
                <a:solidFill>
                  <a:srgbClr val="646464"/>
                </a:solidFill>
                <a:effectLst/>
                <a:uLnTx/>
                <a:uFillTx/>
                <a:latin typeface="EYInterstate Light" panose="02000506000000020004" pitchFamily="2" charset="0"/>
              </a:rPr>
              <a:t> times more applications then admitted participants. </a:t>
            </a:r>
            <a:r>
              <a:rPr lang="en-US" sz="1594" b="1" kern="0" dirty="0">
                <a:solidFill>
                  <a:srgbClr val="646464"/>
                </a:solidFill>
                <a:latin typeface="EYInterstate Light" panose="02000506000000020004" pitchFamily="2" charset="0"/>
              </a:rPr>
              <a:t>By June 2018 there were 430 leaders who completed the programme. About 30% men and 70% woman.  </a:t>
            </a:r>
          </a:p>
        </p:txBody>
      </p:sp>
      <p:grpSp>
        <p:nvGrpSpPr>
          <p:cNvPr id="77" name="Group 76">
            <a:extLst>
              <a:ext uri="{FF2B5EF4-FFF2-40B4-BE49-F238E27FC236}">
                <a16:creationId xmlns:a16="http://schemas.microsoft.com/office/drawing/2014/main" id="{EADBBDEF-7B8B-40E1-9CA0-181E912A5A67}"/>
              </a:ext>
            </a:extLst>
          </p:cNvPr>
          <p:cNvGrpSpPr/>
          <p:nvPr/>
        </p:nvGrpSpPr>
        <p:grpSpPr>
          <a:xfrm>
            <a:off x="793750" y="1678270"/>
            <a:ext cx="1187450" cy="689653"/>
            <a:chOff x="213637" y="1431426"/>
            <a:chExt cx="1188102" cy="690012"/>
          </a:xfrm>
        </p:grpSpPr>
        <p:sp>
          <p:nvSpPr>
            <p:cNvPr id="79" name="Freeform 342">
              <a:extLst>
                <a:ext uri="{FF2B5EF4-FFF2-40B4-BE49-F238E27FC236}">
                  <a16:creationId xmlns:a16="http://schemas.microsoft.com/office/drawing/2014/main" id="{F8ED2EE5-388B-4DE3-834F-F63CCD0E2197}"/>
                </a:ext>
              </a:extLst>
            </p:cNvPr>
            <p:cNvSpPr/>
            <p:nvPr/>
          </p:nvSpPr>
          <p:spPr>
            <a:xfrm>
              <a:off x="213637" y="1431426"/>
              <a:ext cx="1188102" cy="690012"/>
            </a:xfrm>
            <a:custGeom>
              <a:avLst/>
              <a:gdLst/>
              <a:ahLst/>
              <a:cxnLst/>
              <a:rect l="0" t="0" r="0" b="0"/>
              <a:pathLst>
                <a:path w="1188721" h="690371">
                  <a:moveTo>
                    <a:pt x="0" y="345185"/>
                  </a:moveTo>
                  <a:cubicBezTo>
                    <a:pt x="0" y="154559"/>
                    <a:pt x="154559" y="0"/>
                    <a:pt x="345186" y="0"/>
                  </a:cubicBezTo>
                  <a:lnTo>
                    <a:pt x="843534" y="0"/>
                  </a:lnTo>
                  <a:cubicBezTo>
                    <a:pt x="1034161" y="0"/>
                    <a:pt x="1188721" y="154559"/>
                    <a:pt x="1188721" y="345185"/>
                  </a:cubicBezTo>
                  <a:lnTo>
                    <a:pt x="1188721" y="345185"/>
                  </a:lnTo>
                  <a:cubicBezTo>
                    <a:pt x="1188721" y="535813"/>
                    <a:pt x="1034161" y="690371"/>
                    <a:pt x="843534" y="690371"/>
                  </a:cubicBezTo>
                  <a:lnTo>
                    <a:pt x="345186" y="690371"/>
                  </a:lnTo>
                  <a:cubicBezTo>
                    <a:pt x="154559" y="690371"/>
                    <a:pt x="0" y="535813"/>
                    <a:pt x="0" y="345185"/>
                  </a:cubicBezTo>
                  <a:close/>
                </a:path>
              </a:pathLst>
            </a:custGeom>
            <a:solidFill>
              <a:srgbClr val="646464"/>
            </a:solidFill>
            <a:ln w="19811" cap="flat" cmpd="sng" algn="ctr">
              <a:noFill/>
              <a:prstDash val="soli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grpSp>
          <p:nvGrpSpPr>
            <p:cNvPr id="80" name="Group 79">
              <a:extLst>
                <a:ext uri="{FF2B5EF4-FFF2-40B4-BE49-F238E27FC236}">
                  <a16:creationId xmlns:a16="http://schemas.microsoft.com/office/drawing/2014/main" id="{7551A53F-38CC-4485-84B3-3B7E122DFD07}"/>
                </a:ext>
              </a:extLst>
            </p:cNvPr>
            <p:cNvGrpSpPr/>
            <p:nvPr/>
          </p:nvGrpSpPr>
          <p:grpSpPr>
            <a:xfrm>
              <a:off x="489331" y="1532286"/>
              <a:ext cx="586112" cy="488292"/>
              <a:chOff x="469196" y="1542733"/>
              <a:chExt cx="586112" cy="488292"/>
            </a:xfrm>
          </p:grpSpPr>
          <p:sp>
            <p:nvSpPr>
              <p:cNvPr id="81" name="Oval 13">
                <a:extLst>
                  <a:ext uri="{FF2B5EF4-FFF2-40B4-BE49-F238E27FC236}">
                    <a16:creationId xmlns:a16="http://schemas.microsoft.com/office/drawing/2014/main" id="{97C82194-E1CF-4CA5-A4C0-97349B49AB88}"/>
                  </a:ext>
                </a:extLst>
              </p:cNvPr>
              <p:cNvSpPr>
                <a:spLocks noChangeAspect="1" noChangeArrowheads="1"/>
              </p:cNvSpPr>
              <p:nvPr/>
            </p:nvSpPr>
            <p:spPr bwMode="auto">
              <a:xfrm>
                <a:off x="529629" y="1542936"/>
                <a:ext cx="80384" cy="78649"/>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sp>
            <p:nvSpPr>
              <p:cNvPr id="82" name="Oval 17">
                <a:extLst>
                  <a:ext uri="{FF2B5EF4-FFF2-40B4-BE49-F238E27FC236}">
                    <a16:creationId xmlns:a16="http://schemas.microsoft.com/office/drawing/2014/main" id="{C3721326-25E3-48F5-A955-FBFB79B358C8}"/>
                  </a:ext>
                </a:extLst>
              </p:cNvPr>
              <p:cNvSpPr>
                <a:spLocks noChangeAspect="1" noChangeArrowheads="1"/>
              </p:cNvSpPr>
              <p:nvPr/>
            </p:nvSpPr>
            <p:spPr bwMode="auto">
              <a:xfrm>
                <a:off x="976080" y="1542936"/>
                <a:ext cx="79228" cy="79228"/>
              </a:xfrm>
              <a:prstGeom prst="ellipse">
                <a:avLst/>
              </a:pr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sp>
            <p:nvSpPr>
              <p:cNvPr id="83" name="Freeform 18">
                <a:extLst>
                  <a:ext uri="{FF2B5EF4-FFF2-40B4-BE49-F238E27FC236}">
                    <a16:creationId xmlns:a16="http://schemas.microsoft.com/office/drawing/2014/main" id="{3C40A7AB-771E-4D8E-A477-DEAD47C29FBF}"/>
                  </a:ext>
                </a:extLst>
              </p:cNvPr>
              <p:cNvSpPr>
                <a:spLocks noChangeAspect="1"/>
              </p:cNvSpPr>
              <p:nvPr/>
            </p:nvSpPr>
            <p:spPr bwMode="auto">
              <a:xfrm>
                <a:off x="469196" y="1637778"/>
                <a:ext cx="201250" cy="393247"/>
              </a:xfrm>
              <a:custGeom>
                <a:avLst/>
                <a:gdLst>
                  <a:gd name="T0" fmla="*/ 0 w 131"/>
                  <a:gd name="T1" fmla="*/ 38 h 257"/>
                  <a:gd name="T2" fmla="*/ 38 w 131"/>
                  <a:gd name="T3" fmla="*/ 0 h 257"/>
                  <a:gd name="T4" fmla="*/ 77 w 131"/>
                  <a:gd name="T5" fmla="*/ 0 h 257"/>
                  <a:gd name="T6" fmla="*/ 79 w 131"/>
                  <a:gd name="T7" fmla="*/ 0 h 257"/>
                  <a:gd name="T8" fmla="*/ 93 w 131"/>
                  <a:gd name="T9" fmla="*/ 0 h 257"/>
                  <a:gd name="T10" fmla="*/ 131 w 131"/>
                  <a:gd name="T11" fmla="*/ 38 h 257"/>
                  <a:gd name="T12" fmla="*/ 131 w 131"/>
                  <a:gd name="T13" fmla="*/ 38 h 257"/>
                  <a:gd name="T14" fmla="*/ 131 w 131"/>
                  <a:gd name="T15" fmla="*/ 113 h 257"/>
                  <a:gd name="T16" fmla="*/ 119 w 131"/>
                  <a:gd name="T17" fmla="*/ 125 h 257"/>
                  <a:gd name="T18" fmla="*/ 108 w 131"/>
                  <a:gd name="T19" fmla="*/ 113 h 257"/>
                  <a:gd name="T20" fmla="*/ 108 w 131"/>
                  <a:gd name="T21" fmla="*/ 70 h 257"/>
                  <a:gd name="T22" fmla="*/ 108 w 131"/>
                  <a:gd name="T23" fmla="*/ 45 h 257"/>
                  <a:gd name="T24" fmla="*/ 102 w 131"/>
                  <a:gd name="T25" fmla="*/ 45 h 257"/>
                  <a:gd name="T26" fmla="*/ 102 w 131"/>
                  <a:gd name="T27" fmla="*/ 70 h 257"/>
                  <a:gd name="T28" fmla="*/ 102 w 131"/>
                  <a:gd name="T29" fmla="*/ 119 h 257"/>
                  <a:gd name="T30" fmla="*/ 102 w 131"/>
                  <a:gd name="T31" fmla="*/ 125 h 257"/>
                  <a:gd name="T32" fmla="*/ 102 w 131"/>
                  <a:gd name="T33" fmla="*/ 240 h 257"/>
                  <a:gd name="T34" fmla="*/ 85 w 131"/>
                  <a:gd name="T35" fmla="*/ 257 h 257"/>
                  <a:gd name="T36" fmla="*/ 70 w 131"/>
                  <a:gd name="T37" fmla="*/ 240 h 257"/>
                  <a:gd name="T38" fmla="*/ 70 w 131"/>
                  <a:gd name="T39" fmla="*/ 125 h 257"/>
                  <a:gd name="T40" fmla="*/ 64 w 131"/>
                  <a:gd name="T41" fmla="*/ 125 h 257"/>
                  <a:gd name="T42" fmla="*/ 64 w 131"/>
                  <a:gd name="T43" fmla="*/ 240 h 257"/>
                  <a:gd name="T44" fmla="*/ 47 w 131"/>
                  <a:gd name="T45" fmla="*/ 257 h 257"/>
                  <a:gd name="T46" fmla="*/ 30 w 131"/>
                  <a:gd name="T47" fmla="*/ 240 h 257"/>
                  <a:gd name="T48" fmla="*/ 30 w 131"/>
                  <a:gd name="T49" fmla="*/ 125 h 257"/>
                  <a:gd name="T50" fmla="*/ 30 w 131"/>
                  <a:gd name="T51" fmla="*/ 119 h 257"/>
                  <a:gd name="T52" fmla="*/ 30 w 131"/>
                  <a:gd name="T53" fmla="*/ 70 h 257"/>
                  <a:gd name="T54" fmla="*/ 30 w 131"/>
                  <a:gd name="T55" fmla="*/ 45 h 257"/>
                  <a:gd name="T56" fmla="*/ 26 w 131"/>
                  <a:gd name="T57" fmla="*/ 45 h 257"/>
                  <a:gd name="T58" fmla="*/ 26 w 131"/>
                  <a:gd name="T59" fmla="*/ 70 h 257"/>
                  <a:gd name="T60" fmla="*/ 26 w 131"/>
                  <a:gd name="T61" fmla="*/ 113 h 257"/>
                  <a:gd name="T62" fmla="*/ 13 w 131"/>
                  <a:gd name="T63" fmla="*/ 125 h 257"/>
                  <a:gd name="T64" fmla="*/ 0 w 131"/>
                  <a:gd name="T65" fmla="*/ 113 h 257"/>
                  <a:gd name="T66" fmla="*/ 0 w 131"/>
                  <a:gd name="T67" fmla="*/ 38 h 257"/>
                  <a:gd name="T68" fmla="*/ 0 w 131"/>
                  <a:gd name="T69" fmla="*/ 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257">
                    <a:moveTo>
                      <a:pt x="0" y="38"/>
                    </a:moveTo>
                    <a:cubicBezTo>
                      <a:pt x="0" y="17"/>
                      <a:pt x="17" y="0"/>
                      <a:pt x="38" y="0"/>
                    </a:cubicBezTo>
                    <a:cubicBezTo>
                      <a:pt x="77" y="0"/>
                      <a:pt x="77" y="0"/>
                      <a:pt x="77" y="0"/>
                    </a:cubicBezTo>
                    <a:cubicBezTo>
                      <a:pt x="79" y="0"/>
                      <a:pt x="79" y="0"/>
                      <a:pt x="79" y="0"/>
                    </a:cubicBezTo>
                    <a:cubicBezTo>
                      <a:pt x="93" y="0"/>
                      <a:pt x="93" y="0"/>
                      <a:pt x="93" y="0"/>
                    </a:cubicBezTo>
                    <a:cubicBezTo>
                      <a:pt x="115" y="0"/>
                      <a:pt x="131" y="17"/>
                      <a:pt x="131" y="38"/>
                    </a:cubicBezTo>
                    <a:cubicBezTo>
                      <a:pt x="131" y="38"/>
                      <a:pt x="131" y="38"/>
                      <a:pt x="131" y="38"/>
                    </a:cubicBezTo>
                    <a:cubicBezTo>
                      <a:pt x="131" y="113"/>
                      <a:pt x="131" y="113"/>
                      <a:pt x="131" y="113"/>
                    </a:cubicBezTo>
                    <a:cubicBezTo>
                      <a:pt x="131" y="121"/>
                      <a:pt x="125" y="125"/>
                      <a:pt x="119" y="125"/>
                    </a:cubicBezTo>
                    <a:cubicBezTo>
                      <a:pt x="112" y="125"/>
                      <a:pt x="108" y="121"/>
                      <a:pt x="108" y="113"/>
                    </a:cubicBezTo>
                    <a:cubicBezTo>
                      <a:pt x="108" y="70"/>
                      <a:pt x="108" y="70"/>
                      <a:pt x="108" y="70"/>
                    </a:cubicBezTo>
                    <a:cubicBezTo>
                      <a:pt x="108" y="45"/>
                      <a:pt x="108" y="45"/>
                      <a:pt x="108" y="45"/>
                    </a:cubicBezTo>
                    <a:cubicBezTo>
                      <a:pt x="102" y="45"/>
                      <a:pt x="102" y="45"/>
                      <a:pt x="102" y="45"/>
                    </a:cubicBezTo>
                    <a:cubicBezTo>
                      <a:pt x="102" y="70"/>
                      <a:pt x="102" y="70"/>
                      <a:pt x="102" y="70"/>
                    </a:cubicBezTo>
                    <a:cubicBezTo>
                      <a:pt x="102" y="119"/>
                      <a:pt x="102" y="119"/>
                      <a:pt x="102" y="119"/>
                    </a:cubicBezTo>
                    <a:cubicBezTo>
                      <a:pt x="102" y="125"/>
                      <a:pt x="102" y="125"/>
                      <a:pt x="102" y="125"/>
                    </a:cubicBezTo>
                    <a:cubicBezTo>
                      <a:pt x="102" y="240"/>
                      <a:pt x="102" y="240"/>
                      <a:pt x="102" y="240"/>
                    </a:cubicBezTo>
                    <a:cubicBezTo>
                      <a:pt x="102" y="251"/>
                      <a:pt x="93" y="257"/>
                      <a:pt x="85" y="257"/>
                    </a:cubicBezTo>
                    <a:cubicBezTo>
                      <a:pt x="77" y="257"/>
                      <a:pt x="70" y="251"/>
                      <a:pt x="70" y="240"/>
                    </a:cubicBezTo>
                    <a:cubicBezTo>
                      <a:pt x="70" y="125"/>
                      <a:pt x="70" y="125"/>
                      <a:pt x="70" y="125"/>
                    </a:cubicBezTo>
                    <a:cubicBezTo>
                      <a:pt x="64" y="125"/>
                      <a:pt x="64" y="125"/>
                      <a:pt x="64" y="125"/>
                    </a:cubicBezTo>
                    <a:cubicBezTo>
                      <a:pt x="64" y="240"/>
                      <a:pt x="64" y="240"/>
                      <a:pt x="64" y="240"/>
                    </a:cubicBezTo>
                    <a:cubicBezTo>
                      <a:pt x="64" y="251"/>
                      <a:pt x="55" y="257"/>
                      <a:pt x="47" y="257"/>
                    </a:cubicBezTo>
                    <a:cubicBezTo>
                      <a:pt x="38" y="257"/>
                      <a:pt x="30" y="251"/>
                      <a:pt x="30" y="240"/>
                    </a:cubicBezTo>
                    <a:cubicBezTo>
                      <a:pt x="30" y="125"/>
                      <a:pt x="30" y="125"/>
                      <a:pt x="30" y="125"/>
                    </a:cubicBezTo>
                    <a:cubicBezTo>
                      <a:pt x="30" y="119"/>
                      <a:pt x="30" y="119"/>
                      <a:pt x="30" y="119"/>
                    </a:cubicBezTo>
                    <a:cubicBezTo>
                      <a:pt x="30" y="70"/>
                      <a:pt x="30" y="70"/>
                      <a:pt x="30" y="70"/>
                    </a:cubicBezTo>
                    <a:cubicBezTo>
                      <a:pt x="30" y="45"/>
                      <a:pt x="30" y="45"/>
                      <a:pt x="30" y="45"/>
                    </a:cubicBezTo>
                    <a:cubicBezTo>
                      <a:pt x="26" y="45"/>
                      <a:pt x="26" y="45"/>
                      <a:pt x="26" y="45"/>
                    </a:cubicBezTo>
                    <a:cubicBezTo>
                      <a:pt x="26" y="70"/>
                      <a:pt x="26" y="70"/>
                      <a:pt x="26" y="70"/>
                    </a:cubicBezTo>
                    <a:cubicBezTo>
                      <a:pt x="26" y="113"/>
                      <a:pt x="26" y="113"/>
                      <a:pt x="26" y="113"/>
                    </a:cubicBezTo>
                    <a:cubicBezTo>
                      <a:pt x="26" y="121"/>
                      <a:pt x="19" y="125"/>
                      <a:pt x="13" y="125"/>
                    </a:cubicBezTo>
                    <a:cubicBezTo>
                      <a:pt x="7" y="125"/>
                      <a:pt x="0" y="121"/>
                      <a:pt x="0" y="113"/>
                    </a:cubicBezTo>
                    <a:cubicBezTo>
                      <a:pt x="0" y="38"/>
                      <a:pt x="0" y="38"/>
                      <a:pt x="0" y="38"/>
                    </a:cubicBezTo>
                    <a:cubicBezTo>
                      <a:pt x="0" y="38"/>
                      <a:pt x="0" y="38"/>
                      <a:pt x="0" y="38"/>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sp>
            <p:nvSpPr>
              <p:cNvPr id="84" name="Oval 17">
                <a:extLst>
                  <a:ext uri="{FF2B5EF4-FFF2-40B4-BE49-F238E27FC236}">
                    <a16:creationId xmlns:a16="http://schemas.microsoft.com/office/drawing/2014/main" id="{3F8D55E0-D6AE-4281-8D9B-E829DAD40300}"/>
                  </a:ext>
                </a:extLst>
              </p:cNvPr>
              <p:cNvSpPr>
                <a:spLocks noChangeAspect="1" noChangeArrowheads="1"/>
              </p:cNvSpPr>
              <p:nvPr/>
            </p:nvSpPr>
            <p:spPr bwMode="auto">
              <a:xfrm>
                <a:off x="750999" y="1542733"/>
                <a:ext cx="79200" cy="79200"/>
              </a:xfrm>
              <a:prstGeom prst="ellipse">
                <a:avLst/>
              </a:pr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sp>
            <p:nvSpPr>
              <p:cNvPr id="85" name="Freeform 18">
                <a:extLst>
                  <a:ext uri="{FF2B5EF4-FFF2-40B4-BE49-F238E27FC236}">
                    <a16:creationId xmlns:a16="http://schemas.microsoft.com/office/drawing/2014/main" id="{DEFC7FE7-DCDB-416E-8A4D-5C2B4EFBEFED}"/>
                  </a:ext>
                </a:extLst>
              </p:cNvPr>
              <p:cNvSpPr>
                <a:spLocks noChangeAspect="1"/>
              </p:cNvSpPr>
              <p:nvPr/>
            </p:nvSpPr>
            <p:spPr bwMode="auto">
              <a:xfrm>
                <a:off x="689699" y="1637778"/>
                <a:ext cx="201250" cy="393247"/>
              </a:xfrm>
              <a:custGeom>
                <a:avLst/>
                <a:gdLst>
                  <a:gd name="T0" fmla="*/ 0 w 131"/>
                  <a:gd name="T1" fmla="*/ 38 h 257"/>
                  <a:gd name="T2" fmla="*/ 38 w 131"/>
                  <a:gd name="T3" fmla="*/ 0 h 257"/>
                  <a:gd name="T4" fmla="*/ 77 w 131"/>
                  <a:gd name="T5" fmla="*/ 0 h 257"/>
                  <a:gd name="T6" fmla="*/ 79 w 131"/>
                  <a:gd name="T7" fmla="*/ 0 h 257"/>
                  <a:gd name="T8" fmla="*/ 93 w 131"/>
                  <a:gd name="T9" fmla="*/ 0 h 257"/>
                  <a:gd name="T10" fmla="*/ 131 w 131"/>
                  <a:gd name="T11" fmla="*/ 38 h 257"/>
                  <a:gd name="T12" fmla="*/ 131 w 131"/>
                  <a:gd name="T13" fmla="*/ 38 h 257"/>
                  <a:gd name="T14" fmla="*/ 131 w 131"/>
                  <a:gd name="T15" fmla="*/ 113 h 257"/>
                  <a:gd name="T16" fmla="*/ 119 w 131"/>
                  <a:gd name="T17" fmla="*/ 125 h 257"/>
                  <a:gd name="T18" fmla="*/ 108 w 131"/>
                  <a:gd name="T19" fmla="*/ 113 h 257"/>
                  <a:gd name="T20" fmla="*/ 108 w 131"/>
                  <a:gd name="T21" fmla="*/ 70 h 257"/>
                  <a:gd name="T22" fmla="*/ 108 w 131"/>
                  <a:gd name="T23" fmla="*/ 45 h 257"/>
                  <a:gd name="T24" fmla="*/ 102 w 131"/>
                  <a:gd name="T25" fmla="*/ 45 h 257"/>
                  <a:gd name="T26" fmla="*/ 102 w 131"/>
                  <a:gd name="T27" fmla="*/ 70 h 257"/>
                  <a:gd name="T28" fmla="*/ 102 w 131"/>
                  <a:gd name="T29" fmla="*/ 119 h 257"/>
                  <a:gd name="T30" fmla="*/ 102 w 131"/>
                  <a:gd name="T31" fmla="*/ 125 h 257"/>
                  <a:gd name="T32" fmla="*/ 102 w 131"/>
                  <a:gd name="T33" fmla="*/ 240 h 257"/>
                  <a:gd name="T34" fmla="*/ 85 w 131"/>
                  <a:gd name="T35" fmla="*/ 257 h 257"/>
                  <a:gd name="T36" fmla="*/ 70 w 131"/>
                  <a:gd name="T37" fmla="*/ 240 h 257"/>
                  <a:gd name="T38" fmla="*/ 70 w 131"/>
                  <a:gd name="T39" fmla="*/ 125 h 257"/>
                  <a:gd name="T40" fmla="*/ 64 w 131"/>
                  <a:gd name="T41" fmla="*/ 125 h 257"/>
                  <a:gd name="T42" fmla="*/ 64 w 131"/>
                  <a:gd name="T43" fmla="*/ 240 h 257"/>
                  <a:gd name="T44" fmla="*/ 47 w 131"/>
                  <a:gd name="T45" fmla="*/ 257 h 257"/>
                  <a:gd name="T46" fmla="*/ 30 w 131"/>
                  <a:gd name="T47" fmla="*/ 240 h 257"/>
                  <a:gd name="T48" fmla="*/ 30 w 131"/>
                  <a:gd name="T49" fmla="*/ 125 h 257"/>
                  <a:gd name="T50" fmla="*/ 30 w 131"/>
                  <a:gd name="T51" fmla="*/ 119 h 257"/>
                  <a:gd name="T52" fmla="*/ 30 w 131"/>
                  <a:gd name="T53" fmla="*/ 70 h 257"/>
                  <a:gd name="T54" fmla="*/ 30 w 131"/>
                  <a:gd name="T55" fmla="*/ 45 h 257"/>
                  <a:gd name="T56" fmla="*/ 26 w 131"/>
                  <a:gd name="T57" fmla="*/ 45 h 257"/>
                  <a:gd name="T58" fmla="*/ 26 w 131"/>
                  <a:gd name="T59" fmla="*/ 70 h 257"/>
                  <a:gd name="T60" fmla="*/ 26 w 131"/>
                  <a:gd name="T61" fmla="*/ 113 h 257"/>
                  <a:gd name="T62" fmla="*/ 13 w 131"/>
                  <a:gd name="T63" fmla="*/ 125 h 257"/>
                  <a:gd name="T64" fmla="*/ 0 w 131"/>
                  <a:gd name="T65" fmla="*/ 113 h 257"/>
                  <a:gd name="T66" fmla="*/ 0 w 131"/>
                  <a:gd name="T67" fmla="*/ 38 h 257"/>
                  <a:gd name="T68" fmla="*/ 0 w 131"/>
                  <a:gd name="T69" fmla="*/ 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257">
                    <a:moveTo>
                      <a:pt x="0" y="38"/>
                    </a:moveTo>
                    <a:cubicBezTo>
                      <a:pt x="0" y="17"/>
                      <a:pt x="17" y="0"/>
                      <a:pt x="38" y="0"/>
                    </a:cubicBezTo>
                    <a:cubicBezTo>
                      <a:pt x="77" y="0"/>
                      <a:pt x="77" y="0"/>
                      <a:pt x="77" y="0"/>
                    </a:cubicBezTo>
                    <a:cubicBezTo>
                      <a:pt x="79" y="0"/>
                      <a:pt x="79" y="0"/>
                      <a:pt x="79" y="0"/>
                    </a:cubicBezTo>
                    <a:cubicBezTo>
                      <a:pt x="93" y="0"/>
                      <a:pt x="93" y="0"/>
                      <a:pt x="93" y="0"/>
                    </a:cubicBezTo>
                    <a:cubicBezTo>
                      <a:pt x="115" y="0"/>
                      <a:pt x="131" y="17"/>
                      <a:pt x="131" y="38"/>
                    </a:cubicBezTo>
                    <a:cubicBezTo>
                      <a:pt x="131" y="38"/>
                      <a:pt x="131" y="38"/>
                      <a:pt x="131" y="38"/>
                    </a:cubicBezTo>
                    <a:cubicBezTo>
                      <a:pt x="131" y="113"/>
                      <a:pt x="131" y="113"/>
                      <a:pt x="131" y="113"/>
                    </a:cubicBezTo>
                    <a:cubicBezTo>
                      <a:pt x="131" y="121"/>
                      <a:pt x="125" y="125"/>
                      <a:pt x="119" y="125"/>
                    </a:cubicBezTo>
                    <a:cubicBezTo>
                      <a:pt x="112" y="125"/>
                      <a:pt x="108" y="121"/>
                      <a:pt x="108" y="113"/>
                    </a:cubicBezTo>
                    <a:cubicBezTo>
                      <a:pt x="108" y="70"/>
                      <a:pt x="108" y="70"/>
                      <a:pt x="108" y="70"/>
                    </a:cubicBezTo>
                    <a:cubicBezTo>
                      <a:pt x="108" y="45"/>
                      <a:pt x="108" y="45"/>
                      <a:pt x="108" y="45"/>
                    </a:cubicBezTo>
                    <a:cubicBezTo>
                      <a:pt x="102" y="45"/>
                      <a:pt x="102" y="45"/>
                      <a:pt x="102" y="45"/>
                    </a:cubicBezTo>
                    <a:cubicBezTo>
                      <a:pt x="102" y="70"/>
                      <a:pt x="102" y="70"/>
                      <a:pt x="102" y="70"/>
                    </a:cubicBezTo>
                    <a:cubicBezTo>
                      <a:pt x="102" y="119"/>
                      <a:pt x="102" y="119"/>
                      <a:pt x="102" y="119"/>
                    </a:cubicBezTo>
                    <a:cubicBezTo>
                      <a:pt x="102" y="125"/>
                      <a:pt x="102" y="125"/>
                      <a:pt x="102" y="125"/>
                    </a:cubicBezTo>
                    <a:cubicBezTo>
                      <a:pt x="102" y="240"/>
                      <a:pt x="102" y="240"/>
                      <a:pt x="102" y="240"/>
                    </a:cubicBezTo>
                    <a:cubicBezTo>
                      <a:pt x="102" y="251"/>
                      <a:pt x="93" y="257"/>
                      <a:pt x="85" y="257"/>
                    </a:cubicBezTo>
                    <a:cubicBezTo>
                      <a:pt x="77" y="257"/>
                      <a:pt x="70" y="251"/>
                      <a:pt x="70" y="240"/>
                    </a:cubicBezTo>
                    <a:cubicBezTo>
                      <a:pt x="70" y="125"/>
                      <a:pt x="70" y="125"/>
                      <a:pt x="70" y="125"/>
                    </a:cubicBezTo>
                    <a:cubicBezTo>
                      <a:pt x="64" y="125"/>
                      <a:pt x="64" y="125"/>
                      <a:pt x="64" y="125"/>
                    </a:cubicBezTo>
                    <a:cubicBezTo>
                      <a:pt x="64" y="240"/>
                      <a:pt x="64" y="240"/>
                      <a:pt x="64" y="240"/>
                    </a:cubicBezTo>
                    <a:cubicBezTo>
                      <a:pt x="64" y="251"/>
                      <a:pt x="55" y="257"/>
                      <a:pt x="47" y="257"/>
                    </a:cubicBezTo>
                    <a:cubicBezTo>
                      <a:pt x="38" y="257"/>
                      <a:pt x="30" y="251"/>
                      <a:pt x="30" y="240"/>
                    </a:cubicBezTo>
                    <a:cubicBezTo>
                      <a:pt x="30" y="125"/>
                      <a:pt x="30" y="125"/>
                      <a:pt x="30" y="125"/>
                    </a:cubicBezTo>
                    <a:cubicBezTo>
                      <a:pt x="30" y="119"/>
                      <a:pt x="30" y="119"/>
                      <a:pt x="30" y="119"/>
                    </a:cubicBezTo>
                    <a:cubicBezTo>
                      <a:pt x="30" y="70"/>
                      <a:pt x="30" y="70"/>
                      <a:pt x="30" y="70"/>
                    </a:cubicBezTo>
                    <a:cubicBezTo>
                      <a:pt x="30" y="45"/>
                      <a:pt x="30" y="45"/>
                      <a:pt x="30" y="45"/>
                    </a:cubicBezTo>
                    <a:cubicBezTo>
                      <a:pt x="26" y="45"/>
                      <a:pt x="26" y="45"/>
                      <a:pt x="26" y="45"/>
                    </a:cubicBezTo>
                    <a:cubicBezTo>
                      <a:pt x="26" y="70"/>
                      <a:pt x="26" y="70"/>
                      <a:pt x="26" y="70"/>
                    </a:cubicBezTo>
                    <a:cubicBezTo>
                      <a:pt x="26" y="113"/>
                      <a:pt x="26" y="113"/>
                      <a:pt x="26" y="113"/>
                    </a:cubicBezTo>
                    <a:cubicBezTo>
                      <a:pt x="26" y="121"/>
                      <a:pt x="19" y="125"/>
                      <a:pt x="13" y="125"/>
                    </a:cubicBezTo>
                    <a:cubicBezTo>
                      <a:pt x="7" y="125"/>
                      <a:pt x="0" y="121"/>
                      <a:pt x="0" y="113"/>
                    </a:cubicBezTo>
                    <a:cubicBezTo>
                      <a:pt x="0" y="38"/>
                      <a:pt x="0" y="38"/>
                      <a:pt x="0" y="38"/>
                    </a:cubicBezTo>
                    <a:cubicBezTo>
                      <a:pt x="0" y="38"/>
                      <a:pt x="0" y="38"/>
                      <a:pt x="0" y="38"/>
                    </a:cubicBez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grpSp>
      </p:grpSp>
      <p:sp>
        <p:nvSpPr>
          <p:cNvPr id="78" name="Freeform 14">
            <a:extLst>
              <a:ext uri="{FF2B5EF4-FFF2-40B4-BE49-F238E27FC236}">
                <a16:creationId xmlns:a16="http://schemas.microsoft.com/office/drawing/2014/main" id="{4B26F434-46AF-46A3-9126-F91991A8F161}"/>
              </a:ext>
            </a:extLst>
          </p:cNvPr>
          <p:cNvSpPr>
            <a:spLocks noChangeAspect="1"/>
          </p:cNvSpPr>
          <p:nvPr/>
        </p:nvSpPr>
        <p:spPr bwMode="auto">
          <a:xfrm>
            <a:off x="1504550" y="1874073"/>
            <a:ext cx="221369" cy="393042"/>
          </a:xfrm>
          <a:custGeom>
            <a:avLst/>
            <a:gdLst>
              <a:gd name="T0" fmla="*/ 2 w 183"/>
              <a:gd name="T1" fmla="*/ 126 h 326"/>
              <a:gd name="T2" fmla="*/ 29 w 183"/>
              <a:gd name="T3" fmla="*/ 39 h 326"/>
              <a:gd name="T4" fmla="*/ 29 w 183"/>
              <a:gd name="T5" fmla="*/ 36 h 326"/>
              <a:gd name="T6" fmla="*/ 73 w 183"/>
              <a:gd name="T7" fmla="*/ 0 h 326"/>
              <a:gd name="T8" fmla="*/ 88 w 183"/>
              <a:gd name="T9" fmla="*/ 0 h 326"/>
              <a:gd name="T10" fmla="*/ 92 w 183"/>
              <a:gd name="T11" fmla="*/ 0 h 326"/>
              <a:gd name="T12" fmla="*/ 107 w 183"/>
              <a:gd name="T13" fmla="*/ 0 h 326"/>
              <a:gd name="T14" fmla="*/ 151 w 183"/>
              <a:gd name="T15" fmla="*/ 36 h 326"/>
              <a:gd name="T16" fmla="*/ 151 w 183"/>
              <a:gd name="T17" fmla="*/ 39 h 326"/>
              <a:gd name="T18" fmla="*/ 179 w 183"/>
              <a:gd name="T19" fmla="*/ 126 h 326"/>
              <a:gd name="T20" fmla="*/ 170 w 183"/>
              <a:gd name="T21" fmla="*/ 143 h 326"/>
              <a:gd name="T22" fmla="*/ 153 w 183"/>
              <a:gd name="T23" fmla="*/ 134 h 326"/>
              <a:gd name="T24" fmla="*/ 126 w 183"/>
              <a:gd name="T25" fmla="*/ 49 h 326"/>
              <a:gd name="T26" fmla="*/ 120 w 183"/>
              <a:gd name="T27" fmla="*/ 49 h 326"/>
              <a:gd name="T28" fmla="*/ 166 w 183"/>
              <a:gd name="T29" fmla="*/ 194 h 326"/>
              <a:gd name="T30" fmla="*/ 128 w 183"/>
              <a:gd name="T31" fmla="*/ 194 h 326"/>
              <a:gd name="T32" fmla="*/ 128 w 183"/>
              <a:gd name="T33" fmla="*/ 309 h 326"/>
              <a:gd name="T34" fmla="*/ 113 w 183"/>
              <a:gd name="T35" fmla="*/ 326 h 326"/>
              <a:gd name="T36" fmla="*/ 96 w 183"/>
              <a:gd name="T37" fmla="*/ 309 h 326"/>
              <a:gd name="T38" fmla="*/ 96 w 183"/>
              <a:gd name="T39" fmla="*/ 194 h 326"/>
              <a:gd name="T40" fmla="*/ 84 w 183"/>
              <a:gd name="T41" fmla="*/ 194 h 326"/>
              <a:gd name="T42" fmla="*/ 84 w 183"/>
              <a:gd name="T43" fmla="*/ 309 h 326"/>
              <a:gd name="T44" fmla="*/ 69 w 183"/>
              <a:gd name="T45" fmla="*/ 326 h 326"/>
              <a:gd name="T46" fmla="*/ 52 w 183"/>
              <a:gd name="T47" fmla="*/ 309 h 326"/>
              <a:gd name="T48" fmla="*/ 52 w 183"/>
              <a:gd name="T49" fmla="*/ 194 h 326"/>
              <a:gd name="T50" fmla="*/ 14 w 183"/>
              <a:gd name="T51" fmla="*/ 194 h 326"/>
              <a:gd name="T52" fmla="*/ 61 w 183"/>
              <a:gd name="T53" fmla="*/ 49 h 326"/>
              <a:gd name="T54" fmla="*/ 54 w 183"/>
              <a:gd name="T55" fmla="*/ 49 h 326"/>
              <a:gd name="T56" fmla="*/ 27 w 183"/>
              <a:gd name="T57" fmla="*/ 134 h 326"/>
              <a:gd name="T58" fmla="*/ 10 w 183"/>
              <a:gd name="T59" fmla="*/ 143 h 326"/>
              <a:gd name="T60" fmla="*/ 2 w 183"/>
              <a:gd name="T61" fmla="*/ 1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 h="326">
                <a:moveTo>
                  <a:pt x="2" y="126"/>
                </a:moveTo>
                <a:cubicBezTo>
                  <a:pt x="29" y="39"/>
                  <a:pt x="29" y="39"/>
                  <a:pt x="29" y="39"/>
                </a:cubicBezTo>
                <a:cubicBezTo>
                  <a:pt x="29" y="36"/>
                  <a:pt x="29" y="36"/>
                  <a:pt x="29" y="36"/>
                </a:cubicBezTo>
                <a:cubicBezTo>
                  <a:pt x="42" y="7"/>
                  <a:pt x="65" y="0"/>
                  <a:pt x="73" y="0"/>
                </a:cubicBezTo>
                <a:cubicBezTo>
                  <a:pt x="82" y="0"/>
                  <a:pt x="80" y="0"/>
                  <a:pt x="88" y="0"/>
                </a:cubicBezTo>
                <a:cubicBezTo>
                  <a:pt x="90" y="0"/>
                  <a:pt x="92" y="0"/>
                  <a:pt x="92" y="0"/>
                </a:cubicBezTo>
                <a:cubicBezTo>
                  <a:pt x="101" y="0"/>
                  <a:pt x="99" y="0"/>
                  <a:pt x="107" y="0"/>
                </a:cubicBezTo>
                <a:cubicBezTo>
                  <a:pt x="115" y="0"/>
                  <a:pt x="141" y="7"/>
                  <a:pt x="151" y="36"/>
                </a:cubicBezTo>
                <a:cubicBezTo>
                  <a:pt x="151" y="36"/>
                  <a:pt x="151" y="36"/>
                  <a:pt x="151" y="39"/>
                </a:cubicBezTo>
                <a:cubicBezTo>
                  <a:pt x="179" y="126"/>
                  <a:pt x="179" y="126"/>
                  <a:pt x="179" y="126"/>
                </a:cubicBezTo>
                <a:cubicBezTo>
                  <a:pt x="183" y="132"/>
                  <a:pt x="179" y="141"/>
                  <a:pt x="170" y="143"/>
                </a:cubicBezTo>
                <a:cubicBezTo>
                  <a:pt x="164" y="145"/>
                  <a:pt x="155" y="141"/>
                  <a:pt x="153" y="134"/>
                </a:cubicBezTo>
                <a:cubicBezTo>
                  <a:pt x="126" y="49"/>
                  <a:pt x="126" y="49"/>
                  <a:pt x="126" y="49"/>
                </a:cubicBezTo>
                <a:cubicBezTo>
                  <a:pt x="120" y="49"/>
                  <a:pt x="120" y="49"/>
                  <a:pt x="120" y="49"/>
                </a:cubicBezTo>
                <a:cubicBezTo>
                  <a:pt x="166" y="194"/>
                  <a:pt x="166" y="194"/>
                  <a:pt x="166" y="194"/>
                </a:cubicBezTo>
                <a:cubicBezTo>
                  <a:pt x="128" y="194"/>
                  <a:pt x="128" y="194"/>
                  <a:pt x="128" y="194"/>
                </a:cubicBezTo>
                <a:cubicBezTo>
                  <a:pt x="128" y="309"/>
                  <a:pt x="128" y="309"/>
                  <a:pt x="128" y="309"/>
                </a:cubicBezTo>
                <a:cubicBezTo>
                  <a:pt x="128" y="319"/>
                  <a:pt x="122" y="326"/>
                  <a:pt x="113" y="326"/>
                </a:cubicBezTo>
                <a:cubicBezTo>
                  <a:pt x="103" y="326"/>
                  <a:pt x="96" y="319"/>
                  <a:pt x="96" y="309"/>
                </a:cubicBezTo>
                <a:cubicBezTo>
                  <a:pt x="96" y="194"/>
                  <a:pt x="96" y="194"/>
                  <a:pt x="96" y="194"/>
                </a:cubicBezTo>
                <a:cubicBezTo>
                  <a:pt x="84" y="194"/>
                  <a:pt x="84" y="194"/>
                  <a:pt x="84" y="194"/>
                </a:cubicBezTo>
                <a:cubicBezTo>
                  <a:pt x="84" y="309"/>
                  <a:pt x="84" y="309"/>
                  <a:pt x="84" y="309"/>
                </a:cubicBezTo>
                <a:cubicBezTo>
                  <a:pt x="84" y="319"/>
                  <a:pt x="78" y="326"/>
                  <a:pt x="69" y="326"/>
                </a:cubicBezTo>
                <a:cubicBezTo>
                  <a:pt x="59" y="326"/>
                  <a:pt x="52" y="319"/>
                  <a:pt x="52" y="309"/>
                </a:cubicBezTo>
                <a:cubicBezTo>
                  <a:pt x="52" y="194"/>
                  <a:pt x="52" y="194"/>
                  <a:pt x="52" y="194"/>
                </a:cubicBezTo>
                <a:cubicBezTo>
                  <a:pt x="14" y="194"/>
                  <a:pt x="14" y="194"/>
                  <a:pt x="14" y="194"/>
                </a:cubicBezTo>
                <a:cubicBezTo>
                  <a:pt x="61" y="49"/>
                  <a:pt x="61" y="49"/>
                  <a:pt x="61" y="49"/>
                </a:cubicBezTo>
                <a:cubicBezTo>
                  <a:pt x="54" y="49"/>
                  <a:pt x="54" y="49"/>
                  <a:pt x="54" y="49"/>
                </a:cubicBezTo>
                <a:cubicBezTo>
                  <a:pt x="27" y="134"/>
                  <a:pt x="27" y="134"/>
                  <a:pt x="27" y="134"/>
                </a:cubicBezTo>
                <a:cubicBezTo>
                  <a:pt x="25" y="141"/>
                  <a:pt x="16" y="145"/>
                  <a:pt x="10" y="143"/>
                </a:cubicBezTo>
                <a:cubicBezTo>
                  <a:pt x="4" y="141"/>
                  <a:pt x="0" y="132"/>
                  <a:pt x="2" y="126"/>
                </a:cubicBez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a:endParaRPr>
          </a:p>
        </p:txBody>
      </p:sp>
      <p:cxnSp>
        <p:nvCxnSpPr>
          <p:cNvPr id="3" name="Straight Connector 2"/>
          <p:cNvCxnSpPr/>
          <p:nvPr>
            <p:custDataLst>
              <p:tags r:id="rId4"/>
            </p:custDataLst>
          </p:nvPr>
        </p:nvCxnSpPr>
        <p:spPr bwMode="auto">
          <a:xfrm>
            <a:off x="2011363" y="5414963"/>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custDataLst>
              <p:tags r:id="rId5"/>
            </p:custDataLst>
          </p:nvPr>
        </p:nvCxnSpPr>
        <p:spPr bwMode="auto">
          <a:xfrm>
            <a:off x="1338263" y="4502150"/>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custDataLst>
              <p:tags r:id="rId6"/>
            </p:custDataLst>
          </p:nvPr>
        </p:nvCxnSpPr>
        <p:spPr bwMode="auto">
          <a:xfrm>
            <a:off x="2684463" y="5681663"/>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custDataLst>
              <p:tags r:id="rId7"/>
            </p:custDataLst>
          </p:nvPr>
        </p:nvCxnSpPr>
        <p:spPr bwMode="auto">
          <a:xfrm>
            <a:off x="3357563" y="5826125"/>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8"/>
            </p:custDataLst>
          </p:nvPr>
        </p:nvCxnSpPr>
        <p:spPr bwMode="auto">
          <a:xfrm>
            <a:off x="4030663" y="5954713"/>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9"/>
            </p:custDataLst>
          </p:nvPr>
        </p:nvCxnSpPr>
        <p:spPr bwMode="auto">
          <a:xfrm>
            <a:off x="4703763" y="6065838"/>
            <a:ext cx="298450" cy="0"/>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04" name="Chart 103"/>
          <p:cNvGraphicFramePr/>
          <p:nvPr>
            <p:custDataLst>
              <p:tags r:id="rId10"/>
            </p:custDataLst>
            <p:extLst>
              <p:ext uri="{D42A27DB-BD31-4B8C-83A1-F6EECF244321}">
                <p14:modId xmlns:p14="http://schemas.microsoft.com/office/powerpoint/2010/main" val="2538829428"/>
              </p:ext>
            </p:extLst>
          </p:nvPr>
        </p:nvGraphicFramePr>
        <p:xfrm>
          <a:off x="731838" y="4419600"/>
          <a:ext cx="4876800" cy="1841500"/>
        </p:xfrm>
        <a:graphic>
          <a:graphicData uri="http://schemas.openxmlformats.org/drawingml/2006/chart">
            <c:chart xmlns:c="http://schemas.openxmlformats.org/drawingml/2006/chart" xmlns:r="http://schemas.openxmlformats.org/officeDocument/2006/relationships" r:id="rId27"/>
          </a:graphicData>
        </a:graphic>
      </p:graphicFrame>
      <p:sp>
        <p:nvSpPr>
          <p:cNvPr id="160" name="Text Placeholder 2"/>
          <p:cNvSpPr>
            <a:spLocks noGrp="1"/>
          </p:cNvSpPr>
          <p:nvPr>
            <p:custDataLst>
              <p:tags r:id="rId11"/>
            </p:custDataLst>
          </p:nvPr>
        </p:nvSpPr>
        <p:spPr bwMode="gray">
          <a:xfrm>
            <a:off x="2317750" y="5453063"/>
            <a:ext cx="358775" cy="192088"/>
          </a:xfrm>
          <a:prstGeom prst="rect">
            <a:avLst/>
          </a:prstGeom>
          <a:noFill/>
          <a:ln>
            <a:noFill/>
          </a:ln>
          <a:extLst>
            <a:ext uri="{909E8E84-426E-40DD-AFC4-6F175D3DCCD1}">
              <a14:hiddenFill xmlns:a14="http://schemas.microsoft.com/office/drawing/2010/main">
                <a:solidFill>
                  <a:srgbClr val="969696"/>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B25187BB-1768-4101-895D-2AE7E5D00347}" type="datetime'1''''''''''''''''''6''''''''''''''%'">
              <a:rPr lang="en-US" altLang="en-US" sz="1400" smtClean="0"/>
              <a:pPr marL="0" indent="0" algn="ctr">
                <a:spcBef>
                  <a:spcPct val="0"/>
                </a:spcBef>
                <a:spcAft>
                  <a:spcPct val="0"/>
                </a:spcAft>
                <a:buNone/>
              </a:pPr>
              <a:t>16%</a:t>
            </a:fld>
            <a:endParaRPr lang="en-US" sz="1400" dirty="0">
              <a:sym typeface="+mn-lt"/>
            </a:endParaRPr>
          </a:p>
        </p:txBody>
      </p:sp>
      <p:sp>
        <p:nvSpPr>
          <p:cNvPr id="88" name="Text Placeholder 2"/>
          <p:cNvSpPr>
            <a:spLocks noGrp="1"/>
          </p:cNvSpPr>
          <p:nvPr>
            <p:custDataLst>
              <p:tags r:id="rId12"/>
            </p:custDataLst>
          </p:nvPr>
        </p:nvSpPr>
        <p:spPr bwMode="auto">
          <a:xfrm>
            <a:off x="1606550" y="6224588"/>
            <a:ext cx="434975"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4B9C49B-B5D6-4E25-B58B-416BA7D00267}" type="datetime'''''N''''u''''''''''''''''''''''''rs''''''''''es'' '''''">
              <a:rPr lang="en-US" altLang="en-US" sz="1100" smtClean="0"/>
              <a:pPr marL="0" indent="0" algn="ctr">
                <a:spcBef>
                  <a:spcPct val="0"/>
                </a:spcBef>
                <a:spcAft>
                  <a:spcPct val="0"/>
                </a:spcAft>
                <a:buNone/>
              </a:pPr>
              <a:t>Nurses </a:t>
            </a:fld>
            <a:endParaRPr lang="en-US" sz="1100" dirty="0">
              <a:sym typeface="+mn-lt"/>
            </a:endParaRPr>
          </a:p>
        </p:txBody>
      </p:sp>
      <p:sp>
        <p:nvSpPr>
          <p:cNvPr id="98" name="Text Placeholder 2"/>
          <p:cNvSpPr>
            <a:spLocks noGrp="1"/>
          </p:cNvSpPr>
          <p:nvPr>
            <p:custDataLst>
              <p:tags r:id="rId13"/>
            </p:custDataLst>
          </p:nvPr>
        </p:nvSpPr>
        <p:spPr bwMode="auto">
          <a:xfrm>
            <a:off x="3578225" y="6224588"/>
            <a:ext cx="531813" cy="45243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04F3600-7BB6-470C-A35F-E89D88E1209C}" type="datetime' ''L''''ear''ning'''''''' D''isability'' ''N''u''rse'''''''">
              <a:rPr lang="en-US" altLang="en-US" sz="1100" smtClean="0"/>
              <a:pPr marL="0" indent="0" algn="ctr">
                <a:spcBef>
                  <a:spcPct val="0"/>
                </a:spcBef>
                <a:spcAft>
                  <a:spcPct val="0"/>
                </a:spcAft>
                <a:buNone/>
              </a:pPr>
              <a:t> Learning Disability Nurse</a:t>
            </a:fld>
            <a:endParaRPr lang="en-US" sz="1100" dirty="0">
              <a:sym typeface="+mn-lt"/>
            </a:endParaRPr>
          </a:p>
        </p:txBody>
      </p:sp>
      <p:sp>
        <p:nvSpPr>
          <p:cNvPr id="127" name="Text Placeholder 2"/>
          <p:cNvSpPr>
            <a:spLocks noGrp="1"/>
          </p:cNvSpPr>
          <p:nvPr>
            <p:custDataLst>
              <p:tags r:id="rId14"/>
            </p:custDataLst>
          </p:nvPr>
        </p:nvSpPr>
        <p:spPr bwMode="gray">
          <a:xfrm>
            <a:off x="1644650" y="4862513"/>
            <a:ext cx="358775" cy="192088"/>
          </a:xfrm>
          <a:prstGeom prst="rect">
            <a:avLst/>
          </a:prstGeom>
          <a:noFill/>
          <a:ln>
            <a:noFill/>
          </a:ln>
          <a:extLst>
            <a:ext uri="{909E8E84-426E-40DD-AFC4-6F175D3DCCD1}">
              <a14:hiddenFill xmlns:a14="http://schemas.microsoft.com/office/drawing/2010/main">
                <a:solidFill>
                  <a:srgbClr val="969696"/>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2CDBEDF-B54A-4DA0-A82A-CC4C4E56F6B4}" type="datetime'''''''''''''''''5''''''''''''4''''''%'''''''''">
              <a:rPr lang="en-US" altLang="en-US" sz="1400" smtClean="0"/>
              <a:pPr marL="0" indent="0" algn="ctr">
                <a:spcBef>
                  <a:spcPct val="0"/>
                </a:spcBef>
                <a:spcAft>
                  <a:spcPct val="0"/>
                </a:spcAft>
                <a:buNone/>
              </a:pPr>
              <a:t>54%</a:t>
            </a:fld>
            <a:endParaRPr lang="en-US" sz="1400" dirty="0">
              <a:sym typeface="+mn-lt"/>
            </a:endParaRPr>
          </a:p>
        </p:txBody>
      </p:sp>
      <p:sp>
        <p:nvSpPr>
          <p:cNvPr id="89" name="Text Placeholder 2"/>
          <p:cNvSpPr>
            <a:spLocks noGrp="1"/>
          </p:cNvSpPr>
          <p:nvPr>
            <p:custDataLst>
              <p:tags r:id="rId15"/>
            </p:custDataLst>
          </p:nvPr>
        </p:nvSpPr>
        <p:spPr bwMode="auto">
          <a:xfrm>
            <a:off x="2325688" y="6224588"/>
            <a:ext cx="342900"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A220B63-3481-44A2-AB9A-24D331E53EDD}" type="datetime'''''''''''O''''''''t''''''''''''''''h''''''e''''r'''''''''">
              <a:rPr lang="en-US" altLang="en-US" sz="1100" smtClean="0"/>
              <a:pPr marL="0" indent="0" algn="ctr">
                <a:spcBef>
                  <a:spcPct val="0"/>
                </a:spcBef>
                <a:spcAft>
                  <a:spcPct val="0"/>
                </a:spcAft>
                <a:buNone/>
              </a:pPr>
              <a:t>Other</a:t>
            </a:fld>
            <a:endParaRPr lang="en-US" sz="1100" dirty="0">
              <a:sym typeface="+mn-lt"/>
            </a:endParaRPr>
          </a:p>
        </p:txBody>
      </p:sp>
      <p:sp>
        <p:nvSpPr>
          <p:cNvPr id="162" name="Text Placeholder 2"/>
          <p:cNvSpPr>
            <a:spLocks noGrp="1"/>
          </p:cNvSpPr>
          <p:nvPr>
            <p:custDataLst>
              <p:tags r:id="rId16"/>
            </p:custDataLst>
          </p:nvPr>
        </p:nvSpPr>
        <p:spPr bwMode="gray">
          <a:xfrm>
            <a:off x="3036888" y="5657850"/>
            <a:ext cx="268288"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DA80F225-8098-4987-9F9D-941F9FFB2A9B}" type="datetime'''''9''''''''''''''''''''''%'''''''">
              <a:rPr lang="en-US" altLang="en-US" sz="1400" smtClean="0"/>
              <a:pPr marL="0" indent="0" algn="ctr">
                <a:spcBef>
                  <a:spcPct val="0"/>
                </a:spcBef>
                <a:spcAft>
                  <a:spcPct val="0"/>
                </a:spcAft>
                <a:buNone/>
              </a:pPr>
              <a:t>9%</a:t>
            </a:fld>
            <a:endParaRPr lang="en-US" sz="1400" dirty="0">
              <a:sym typeface="+mn-lt"/>
            </a:endParaRPr>
          </a:p>
        </p:txBody>
      </p:sp>
      <p:sp>
        <p:nvSpPr>
          <p:cNvPr id="96" name="Text Placeholder 2"/>
          <p:cNvSpPr>
            <a:spLocks noGrp="1"/>
          </p:cNvSpPr>
          <p:nvPr>
            <p:custDataLst>
              <p:tags r:id="rId17"/>
            </p:custDataLst>
          </p:nvPr>
        </p:nvSpPr>
        <p:spPr bwMode="auto">
          <a:xfrm>
            <a:off x="2933700" y="6224588"/>
            <a:ext cx="473075"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79853AC5-3B33-4C5E-9DFC-2129E3E867C2}" type="datetime'''''D''''''''e''''n''''''''''''t''is''t''s'''''''">
              <a:rPr lang="en-US" altLang="en-US" sz="1100" smtClean="0"/>
              <a:pPr marL="0" indent="0" algn="ctr">
                <a:spcBef>
                  <a:spcPct val="0"/>
                </a:spcBef>
                <a:spcAft>
                  <a:spcPct val="0"/>
                </a:spcAft>
                <a:buNone/>
              </a:pPr>
              <a:t>Dentists</a:t>
            </a:fld>
            <a:endParaRPr lang="en-US" sz="1100" dirty="0">
              <a:sym typeface="+mn-lt"/>
            </a:endParaRPr>
          </a:p>
        </p:txBody>
      </p:sp>
      <p:sp>
        <p:nvSpPr>
          <p:cNvPr id="164" name="Text Placeholder 2"/>
          <p:cNvSpPr>
            <a:spLocks noGrp="1"/>
          </p:cNvSpPr>
          <p:nvPr>
            <p:custDataLst>
              <p:tags r:id="rId18"/>
            </p:custDataLst>
          </p:nvPr>
        </p:nvSpPr>
        <p:spPr bwMode="gray">
          <a:xfrm>
            <a:off x="3709988" y="5794375"/>
            <a:ext cx="268288" cy="192088"/>
          </a:xfrm>
          <a:prstGeom prst="rect">
            <a:avLst/>
          </a:prstGeom>
          <a:solidFill>
            <a:srgbClr val="969696"/>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FC45AC9-3D5B-4BE6-A5BE-923E3599F5A1}" type="datetime'''8''''''''''''''''''''''''%'''''''''''''''">
              <a:rPr lang="en-US" altLang="en-US" sz="1400" smtClean="0"/>
              <a:pPr marL="0" indent="0" algn="ctr">
                <a:spcBef>
                  <a:spcPct val="0"/>
                </a:spcBef>
                <a:spcAft>
                  <a:spcPct val="0"/>
                </a:spcAft>
                <a:buNone/>
              </a:pPr>
              <a:t>8%</a:t>
            </a:fld>
            <a:endParaRPr lang="en-US" sz="1400" dirty="0">
              <a:sym typeface="+mn-lt"/>
            </a:endParaRPr>
          </a:p>
        </p:txBody>
      </p:sp>
      <p:sp>
        <p:nvSpPr>
          <p:cNvPr id="130" name="Text Placeholder 2"/>
          <p:cNvSpPr>
            <a:spLocks noGrp="1"/>
          </p:cNvSpPr>
          <p:nvPr>
            <p:custDataLst>
              <p:tags r:id="rId19"/>
            </p:custDataLst>
          </p:nvPr>
        </p:nvSpPr>
        <p:spPr bwMode="auto">
          <a:xfrm>
            <a:off x="388938" y="5245100"/>
            <a:ext cx="431800"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ct val="0"/>
              </a:spcAft>
              <a:buNone/>
            </a:pPr>
            <a:fld id="{F4747DCE-7EAC-4CB2-A0E1-EC7A1F25A7E5}" type="datetime'''''''''S''''''''''''e''''''''''''r''''''''i''e''s'''''''''">
              <a:rPr lang="en-US" altLang="en-US" sz="1400" smtClean="0">
                <a:sym typeface="+mn-lt"/>
              </a:rPr>
              <a:pPr marL="0" indent="0" algn="r">
                <a:spcBef>
                  <a:spcPct val="0"/>
                </a:spcBef>
                <a:spcAft>
                  <a:spcPct val="0"/>
                </a:spcAft>
                <a:buNone/>
              </a:pPr>
              <a:t>Series</a:t>
            </a:fld>
            <a:endParaRPr lang="en-US" sz="1400" dirty="0">
              <a:sym typeface="+mn-lt"/>
            </a:endParaRPr>
          </a:p>
        </p:txBody>
      </p:sp>
      <p:sp>
        <p:nvSpPr>
          <p:cNvPr id="166" name="Text Placeholder 2"/>
          <p:cNvSpPr>
            <a:spLocks noGrp="1"/>
          </p:cNvSpPr>
          <p:nvPr>
            <p:custDataLst>
              <p:tags r:id="rId20"/>
            </p:custDataLst>
          </p:nvPr>
        </p:nvSpPr>
        <p:spPr bwMode="gray">
          <a:xfrm>
            <a:off x="4383088" y="5915025"/>
            <a:ext cx="268288" cy="192088"/>
          </a:xfrm>
          <a:prstGeom prst="rect">
            <a:avLst/>
          </a:prstGeom>
          <a:solidFill>
            <a:srgbClr val="969696"/>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1FBE70-DB8A-4D49-8777-274F035A255D}" type="datetime'''''''''7''''''''''''''''''%'''''''''''''''">
              <a:rPr lang="en-US" altLang="en-US" sz="1400" smtClean="0"/>
              <a:pPr marL="0" indent="0" algn="ctr">
                <a:spcBef>
                  <a:spcPct val="0"/>
                </a:spcBef>
                <a:spcAft>
                  <a:spcPct val="0"/>
                </a:spcAft>
                <a:buNone/>
              </a:pPr>
              <a:t>7%</a:t>
            </a:fld>
            <a:endParaRPr lang="en-US" sz="1400" dirty="0">
              <a:sym typeface="+mn-lt"/>
            </a:endParaRPr>
          </a:p>
        </p:txBody>
      </p:sp>
      <p:sp>
        <p:nvSpPr>
          <p:cNvPr id="100" name="Text Placeholder 2"/>
          <p:cNvSpPr>
            <a:spLocks noGrp="1"/>
          </p:cNvSpPr>
          <p:nvPr>
            <p:custDataLst>
              <p:tags r:id="rId21"/>
            </p:custDataLst>
          </p:nvPr>
        </p:nvSpPr>
        <p:spPr bwMode="auto">
          <a:xfrm>
            <a:off x="4248150" y="6224588"/>
            <a:ext cx="536575" cy="15081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4A97FAF-90F8-4A98-9317-1DD5555BB556}" type="datetime'''''''''''''''''P''''''''''h''''''''''y''s''i''''cia''''n'''''">
              <a:rPr lang="en-US" altLang="en-US" sz="1100" smtClean="0"/>
              <a:pPr marL="0" indent="0" algn="ctr">
                <a:spcBef>
                  <a:spcPct val="0"/>
                </a:spcBef>
                <a:spcAft>
                  <a:spcPct val="0"/>
                </a:spcAft>
                <a:buNone/>
              </a:pPr>
              <a:t>Physician</a:t>
            </a:fld>
            <a:endParaRPr lang="en-US" sz="1100" dirty="0">
              <a:sym typeface="+mn-lt"/>
            </a:endParaRPr>
          </a:p>
        </p:txBody>
      </p:sp>
      <p:sp>
        <p:nvSpPr>
          <p:cNvPr id="110" name="Text Placeholder 2"/>
          <p:cNvSpPr>
            <a:spLocks noGrp="1"/>
          </p:cNvSpPr>
          <p:nvPr>
            <p:custDataLst>
              <p:tags r:id="rId22"/>
            </p:custDataLst>
          </p:nvPr>
        </p:nvSpPr>
        <p:spPr bwMode="auto">
          <a:xfrm>
            <a:off x="4929188" y="6224588"/>
            <a:ext cx="522288" cy="3016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0F863B4-B4B6-4871-A350-37ED1F75AA86}" type="datetime'F''y''''''''s''''ica''''l ''''''''''''t''h''e''ra''''''''pist'">
              <a:rPr lang="en-US" altLang="en-US" sz="1100" smtClean="0"/>
              <a:pPr marL="0" indent="0" algn="ctr">
                <a:spcBef>
                  <a:spcPct val="0"/>
                </a:spcBef>
                <a:spcAft>
                  <a:spcPct val="0"/>
                </a:spcAft>
                <a:buNone/>
              </a:pPr>
              <a:t>Fysical therapist</a:t>
            </a:fld>
            <a:endParaRPr lang="en-US" sz="1100" dirty="0">
              <a:sym typeface="+mn-lt"/>
            </a:endParaRPr>
          </a:p>
        </p:txBody>
      </p:sp>
      <p:sp>
        <p:nvSpPr>
          <p:cNvPr id="197" name="Freeform 379">
            <a:extLst>
              <a:ext uri="{FF2B5EF4-FFF2-40B4-BE49-F238E27FC236}">
                <a16:creationId xmlns:a16="http://schemas.microsoft.com/office/drawing/2014/main" id="{B3B76C86-011D-4AE9-9837-B2B11AE29C32}"/>
              </a:ext>
            </a:extLst>
          </p:cNvPr>
          <p:cNvSpPr/>
          <p:nvPr/>
        </p:nvSpPr>
        <p:spPr>
          <a:xfrm>
            <a:off x="2309478" y="3605055"/>
            <a:ext cx="159939" cy="405299"/>
          </a:xfrm>
          <a:custGeom>
            <a:avLst/>
            <a:gdLst/>
            <a:ahLst/>
            <a:cxnLst/>
            <a:rect l="0" t="0" r="0" b="0"/>
            <a:pathLst>
              <a:path w="170688" h="498348">
                <a:moveTo>
                  <a:pt x="145035" y="95377"/>
                </a:moveTo>
                <a:lnTo>
                  <a:pt x="108459" y="83440"/>
                </a:lnTo>
                <a:lnTo>
                  <a:pt x="105538" y="93599"/>
                </a:lnTo>
                <a:lnTo>
                  <a:pt x="142240" y="105665"/>
                </a:lnTo>
                <a:lnTo>
                  <a:pt x="145035" y="106680"/>
                </a:lnTo>
                <a:lnTo>
                  <a:pt x="148083" y="107824"/>
                </a:lnTo>
                <a:lnTo>
                  <a:pt x="151258" y="109221"/>
                </a:lnTo>
                <a:lnTo>
                  <a:pt x="152654" y="110109"/>
                </a:lnTo>
                <a:lnTo>
                  <a:pt x="154051" y="110999"/>
                </a:lnTo>
                <a:lnTo>
                  <a:pt x="155575" y="112015"/>
                </a:lnTo>
                <a:lnTo>
                  <a:pt x="156591" y="113030"/>
                </a:lnTo>
                <a:lnTo>
                  <a:pt x="157735" y="114300"/>
                </a:lnTo>
                <a:lnTo>
                  <a:pt x="158750" y="115571"/>
                </a:lnTo>
                <a:lnTo>
                  <a:pt x="159513" y="116968"/>
                </a:lnTo>
                <a:lnTo>
                  <a:pt x="160021" y="118492"/>
                </a:lnTo>
                <a:lnTo>
                  <a:pt x="160401" y="120269"/>
                </a:lnTo>
                <a:lnTo>
                  <a:pt x="160528" y="122047"/>
                </a:lnTo>
                <a:lnTo>
                  <a:pt x="159004" y="271780"/>
                </a:lnTo>
                <a:lnTo>
                  <a:pt x="152147" y="271780"/>
                </a:lnTo>
                <a:lnTo>
                  <a:pt x="135510" y="271780"/>
                </a:lnTo>
                <a:lnTo>
                  <a:pt x="139700" y="137034"/>
                </a:lnTo>
                <a:lnTo>
                  <a:pt x="134621" y="137034"/>
                </a:lnTo>
                <a:lnTo>
                  <a:pt x="131064" y="252730"/>
                </a:lnTo>
                <a:lnTo>
                  <a:pt x="39751" y="252730"/>
                </a:lnTo>
                <a:lnTo>
                  <a:pt x="36068" y="137034"/>
                </a:lnTo>
                <a:lnTo>
                  <a:pt x="30988" y="137034"/>
                </a:lnTo>
                <a:lnTo>
                  <a:pt x="35179" y="271780"/>
                </a:lnTo>
                <a:lnTo>
                  <a:pt x="18797" y="271780"/>
                </a:lnTo>
                <a:lnTo>
                  <a:pt x="11685" y="271780"/>
                </a:lnTo>
                <a:lnTo>
                  <a:pt x="10161" y="122047"/>
                </a:lnTo>
                <a:lnTo>
                  <a:pt x="10288" y="120269"/>
                </a:lnTo>
                <a:lnTo>
                  <a:pt x="10668" y="118492"/>
                </a:lnTo>
                <a:lnTo>
                  <a:pt x="11176" y="116968"/>
                </a:lnTo>
                <a:lnTo>
                  <a:pt x="12065" y="115571"/>
                </a:lnTo>
                <a:lnTo>
                  <a:pt x="12954" y="114300"/>
                </a:lnTo>
                <a:lnTo>
                  <a:pt x="14098" y="113030"/>
                </a:lnTo>
                <a:lnTo>
                  <a:pt x="15113" y="112015"/>
                </a:lnTo>
                <a:lnTo>
                  <a:pt x="16638" y="110999"/>
                </a:lnTo>
                <a:lnTo>
                  <a:pt x="18035" y="110109"/>
                </a:lnTo>
                <a:lnTo>
                  <a:pt x="19432" y="109221"/>
                </a:lnTo>
                <a:lnTo>
                  <a:pt x="22607" y="107824"/>
                </a:lnTo>
                <a:lnTo>
                  <a:pt x="25654" y="106680"/>
                </a:lnTo>
                <a:lnTo>
                  <a:pt x="28449" y="105665"/>
                </a:lnTo>
                <a:lnTo>
                  <a:pt x="65278" y="93599"/>
                </a:lnTo>
                <a:lnTo>
                  <a:pt x="62230" y="83440"/>
                </a:lnTo>
                <a:lnTo>
                  <a:pt x="25654" y="95377"/>
                </a:lnTo>
                <a:lnTo>
                  <a:pt x="20955" y="96902"/>
                </a:lnTo>
                <a:lnTo>
                  <a:pt x="18542" y="97790"/>
                </a:lnTo>
                <a:lnTo>
                  <a:pt x="16384" y="98934"/>
                </a:lnTo>
                <a:lnTo>
                  <a:pt x="14225" y="100077"/>
                </a:lnTo>
                <a:lnTo>
                  <a:pt x="12065" y="101219"/>
                </a:lnTo>
                <a:lnTo>
                  <a:pt x="10034" y="102743"/>
                </a:lnTo>
                <a:lnTo>
                  <a:pt x="8128" y="104268"/>
                </a:lnTo>
                <a:lnTo>
                  <a:pt x="6477" y="105918"/>
                </a:lnTo>
                <a:lnTo>
                  <a:pt x="4826" y="107696"/>
                </a:lnTo>
                <a:lnTo>
                  <a:pt x="3429" y="109602"/>
                </a:lnTo>
                <a:lnTo>
                  <a:pt x="2287" y="111634"/>
                </a:lnTo>
                <a:lnTo>
                  <a:pt x="1271" y="113919"/>
                </a:lnTo>
                <a:lnTo>
                  <a:pt x="889" y="115190"/>
                </a:lnTo>
                <a:lnTo>
                  <a:pt x="636" y="116587"/>
                </a:lnTo>
                <a:lnTo>
                  <a:pt x="382" y="117856"/>
                </a:lnTo>
                <a:lnTo>
                  <a:pt x="127" y="119253"/>
                </a:lnTo>
                <a:lnTo>
                  <a:pt x="0" y="120777"/>
                </a:lnTo>
                <a:lnTo>
                  <a:pt x="0" y="122047"/>
                </a:lnTo>
                <a:lnTo>
                  <a:pt x="1651" y="282702"/>
                </a:lnTo>
                <a:lnTo>
                  <a:pt x="12574" y="282702"/>
                </a:lnTo>
                <a:lnTo>
                  <a:pt x="32259" y="323977"/>
                </a:lnTo>
                <a:lnTo>
                  <a:pt x="42418" y="496952"/>
                </a:lnTo>
                <a:lnTo>
                  <a:pt x="52198" y="496952"/>
                </a:lnTo>
                <a:lnTo>
                  <a:pt x="41784" y="258065"/>
                </a:lnTo>
                <a:lnTo>
                  <a:pt x="129667" y="258065"/>
                </a:lnTo>
                <a:lnTo>
                  <a:pt x="116967" y="496952"/>
                </a:lnTo>
                <a:lnTo>
                  <a:pt x="127254" y="496952"/>
                </a:lnTo>
                <a:lnTo>
                  <a:pt x="138558" y="323977"/>
                </a:lnTo>
                <a:lnTo>
                  <a:pt x="158115" y="282702"/>
                </a:lnTo>
                <a:lnTo>
                  <a:pt x="169038" y="282702"/>
                </a:lnTo>
                <a:lnTo>
                  <a:pt x="170688" y="122047"/>
                </a:lnTo>
                <a:lnTo>
                  <a:pt x="170688" y="120777"/>
                </a:lnTo>
                <a:lnTo>
                  <a:pt x="170562" y="119253"/>
                </a:lnTo>
                <a:lnTo>
                  <a:pt x="170435" y="117856"/>
                </a:lnTo>
                <a:lnTo>
                  <a:pt x="170180" y="116587"/>
                </a:lnTo>
                <a:lnTo>
                  <a:pt x="169800" y="115190"/>
                </a:lnTo>
                <a:lnTo>
                  <a:pt x="169418" y="113919"/>
                </a:lnTo>
                <a:lnTo>
                  <a:pt x="168402" y="111634"/>
                </a:lnTo>
                <a:lnTo>
                  <a:pt x="167260" y="109602"/>
                </a:lnTo>
                <a:lnTo>
                  <a:pt x="165863" y="107696"/>
                </a:lnTo>
                <a:lnTo>
                  <a:pt x="164338" y="105918"/>
                </a:lnTo>
                <a:lnTo>
                  <a:pt x="162561" y="104268"/>
                </a:lnTo>
                <a:lnTo>
                  <a:pt x="160655" y="102743"/>
                </a:lnTo>
                <a:lnTo>
                  <a:pt x="158624" y="101219"/>
                </a:lnTo>
                <a:lnTo>
                  <a:pt x="156464" y="100077"/>
                </a:lnTo>
                <a:lnTo>
                  <a:pt x="154305" y="98934"/>
                </a:lnTo>
                <a:lnTo>
                  <a:pt x="152147" y="97790"/>
                </a:lnTo>
                <a:lnTo>
                  <a:pt x="149734" y="96902"/>
                </a:lnTo>
                <a:lnTo>
                  <a:pt x="145035" y="95377"/>
                </a:lnTo>
                <a:close/>
                <a:moveTo>
                  <a:pt x="21337" y="277242"/>
                </a:moveTo>
                <a:lnTo>
                  <a:pt x="35434" y="277242"/>
                </a:lnTo>
                <a:lnTo>
                  <a:pt x="35434" y="277749"/>
                </a:lnTo>
                <a:lnTo>
                  <a:pt x="37465" y="311277"/>
                </a:lnTo>
                <a:lnTo>
                  <a:pt x="21337" y="277242"/>
                </a:lnTo>
                <a:close/>
                <a:moveTo>
                  <a:pt x="133224" y="311277"/>
                </a:moveTo>
                <a:lnTo>
                  <a:pt x="135255" y="277749"/>
                </a:lnTo>
                <a:lnTo>
                  <a:pt x="135383" y="277242"/>
                </a:lnTo>
                <a:lnTo>
                  <a:pt x="149352" y="277242"/>
                </a:lnTo>
                <a:lnTo>
                  <a:pt x="133224" y="311277"/>
                </a:lnTo>
                <a:close/>
                <a:moveTo>
                  <a:pt x="146686" y="260605"/>
                </a:moveTo>
                <a:lnTo>
                  <a:pt x="146686" y="260605"/>
                </a:lnTo>
                <a:lnTo>
                  <a:pt x="146813" y="259843"/>
                </a:lnTo>
                <a:lnTo>
                  <a:pt x="147066" y="258953"/>
                </a:lnTo>
                <a:lnTo>
                  <a:pt x="147448" y="258318"/>
                </a:lnTo>
                <a:lnTo>
                  <a:pt x="147955" y="257811"/>
                </a:lnTo>
                <a:lnTo>
                  <a:pt x="148337" y="257302"/>
                </a:lnTo>
                <a:lnTo>
                  <a:pt x="149225" y="256921"/>
                </a:lnTo>
                <a:lnTo>
                  <a:pt x="149734" y="256668"/>
                </a:lnTo>
                <a:lnTo>
                  <a:pt x="150496" y="256540"/>
                </a:lnTo>
                <a:lnTo>
                  <a:pt x="151385" y="256668"/>
                </a:lnTo>
                <a:lnTo>
                  <a:pt x="152147" y="256921"/>
                </a:lnTo>
                <a:lnTo>
                  <a:pt x="152654" y="257302"/>
                </a:lnTo>
                <a:lnTo>
                  <a:pt x="153163" y="257811"/>
                </a:lnTo>
                <a:lnTo>
                  <a:pt x="153671" y="258318"/>
                </a:lnTo>
                <a:lnTo>
                  <a:pt x="154051" y="258953"/>
                </a:lnTo>
                <a:lnTo>
                  <a:pt x="154305" y="259843"/>
                </a:lnTo>
                <a:lnTo>
                  <a:pt x="154305" y="260605"/>
                </a:lnTo>
                <a:lnTo>
                  <a:pt x="154305" y="261493"/>
                </a:lnTo>
                <a:lnTo>
                  <a:pt x="154051" y="262255"/>
                </a:lnTo>
                <a:lnTo>
                  <a:pt x="153671" y="262890"/>
                </a:lnTo>
                <a:lnTo>
                  <a:pt x="153163" y="263399"/>
                </a:lnTo>
                <a:lnTo>
                  <a:pt x="152654" y="264034"/>
                </a:lnTo>
                <a:lnTo>
                  <a:pt x="152147" y="264415"/>
                </a:lnTo>
                <a:lnTo>
                  <a:pt x="151385" y="264668"/>
                </a:lnTo>
                <a:lnTo>
                  <a:pt x="150496" y="264668"/>
                </a:lnTo>
                <a:lnTo>
                  <a:pt x="149734" y="264668"/>
                </a:lnTo>
                <a:lnTo>
                  <a:pt x="149225" y="264415"/>
                </a:lnTo>
                <a:lnTo>
                  <a:pt x="148337" y="264034"/>
                </a:lnTo>
                <a:lnTo>
                  <a:pt x="147955" y="263399"/>
                </a:lnTo>
                <a:lnTo>
                  <a:pt x="147448" y="262890"/>
                </a:lnTo>
                <a:lnTo>
                  <a:pt x="147066" y="262255"/>
                </a:lnTo>
                <a:lnTo>
                  <a:pt x="146813" y="261493"/>
                </a:lnTo>
                <a:lnTo>
                  <a:pt x="146686" y="260605"/>
                </a:lnTo>
                <a:close/>
                <a:moveTo>
                  <a:pt x="16384" y="260605"/>
                </a:moveTo>
                <a:lnTo>
                  <a:pt x="16384" y="260605"/>
                </a:lnTo>
                <a:lnTo>
                  <a:pt x="16384" y="259843"/>
                </a:lnTo>
                <a:lnTo>
                  <a:pt x="16638" y="258953"/>
                </a:lnTo>
                <a:lnTo>
                  <a:pt x="17018" y="258318"/>
                </a:lnTo>
                <a:lnTo>
                  <a:pt x="17526" y="257811"/>
                </a:lnTo>
                <a:lnTo>
                  <a:pt x="18035" y="257302"/>
                </a:lnTo>
                <a:lnTo>
                  <a:pt x="18542" y="256921"/>
                </a:lnTo>
                <a:lnTo>
                  <a:pt x="19304" y="256668"/>
                </a:lnTo>
                <a:lnTo>
                  <a:pt x="20193" y="256540"/>
                </a:lnTo>
                <a:lnTo>
                  <a:pt x="20955" y="256668"/>
                </a:lnTo>
                <a:lnTo>
                  <a:pt x="21590" y="256921"/>
                </a:lnTo>
                <a:lnTo>
                  <a:pt x="22352" y="257302"/>
                </a:lnTo>
                <a:lnTo>
                  <a:pt x="22734" y="257811"/>
                </a:lnTo>
                <a:lnTo>
                  <a:pt x="23241" y="258318"/>
                </a:lnTo>
                <a:lnTo>
                  <a:pt x="23623" y="258953"/>
                </a:lnTo>
                <a:lnTo>
                  <a:pt x="23876" y="259843"/>
                </a:lnTo>
                <a:lnTo>
                  <a:pt x="24003" y="260605"/>
                </a:lnTo>
                <a:lnTo>
                  <a:pt x="23876" y="261493"/>
                </a:lnTo>
                <a:lnTo>
                  <a:pt x="23623" y="262255"/>
                </a:lnTo>
                <a:lnTo>
                  <a:pt x="23241" y="262890"/>
                </a:lnTo>
                <a:lnTo>
                  <a:pt x="22734" y="263399"/>
                </a:lnTo>
                <a:lnTo>
                  <a:pt x="22352" y="264034"/>
                </a:lnTo>
                <a:lnTo>
                  <a:pt x="21590" y="264415"/>
                </a:lnTo>
                <a:lnTo>
                  <a:pt x="20955" y="264668"/>
                </a:lnTo>
                <a:lnTo>
                  <a:pt x="20193" y="264668"/>
                </a:lnTo>
                <a:lnTo>
                  <a:pt x="19304" y="264668"/>
                </a:lnTo>
                <a:lnTo>
                  <a:pt x="18542" y="264415"/>
                </a:lnTo>
                <a:lnTo>
                  <a:pt x="18035" y="264034"/>
                </a:lnTo>
                <a:lnTo>
                  <a:pt x="17526" y="263399"/>
                </a:lnTo>
                <a:lnTo>
                  <a:pt x="17018" y="262890"/>
                </a:lnTo>
                <a:lnTo>
                  <a:pt x="16638" y="262255"/>
                </a:lnTo>
                <a:lnTo>
                  <a:pt x="16384" y="261493"/>
                </a:lnTo>
                <a:lnTo>
                  <a:pt x="16384" y="260605"/>
                </a:lnTo>
                <a:close/>
                <a:moveTo>
                  <a:pt x="98172" y="5080"/>
                </a:moveTo>
                <a:lnTo>
                  <a:pt x="98172" y="5080"/>
                </a:lnTo>
                <a:lnTo>
                  <a:pt x="97028" y="4065"/>
                </a:lnTo>
                <a:lnTo>
                  <a:pt x="95886" y="3175"/>
                </a:lnTo>
                <a:lnTo>
                  <a:pt x="94615" y="2287"/>
                </a:lnTo>
                <a:lnTo>
                  <a:pt x="93218" y="1652"/>
                </a:lnTo>
                <a:lnTo>
                  <a:pt x="91822" y="890"/>
                </a:lnTo>
                <a:lnTo>
                  <a:pt x="90298" y="509"/>
                </a:lnTo>
                <a:lnTo>
                  <a:pt x="88774" y="255"/>
                </a:lnTo>
                <a:lnTo>
                  <a:pt x="87123" y="127"/>
                </a:lnTo>
                <a:lnTo>
                  <a:pt x="85472" y="0"/>
                </a:lnTo>
                <a:lnTo>
                  <a:pt x="83821" y="0"/>
                </a:lnTo>
                <a:lnTo>
                  <a:pt x="82042" y="127"/>
                </a:lnTo>
                <a:lnTo>
                  <a:pt x="80264" y="381"/>
                </a:lnTo>
                <a:lnTo>
                  <a:pt x="78613" y="636"/>
                </a:lnTo>
                <a:lnTo>
                  <a:pt x="76836" y="1017"/>
                </a:lnTo>
                <a:lnTo>
                  <a:pt x="75058" y="1652"/>
                </a:lnTo>
                <a:lnTo>
                  <a:pt x="73407" y="2159"/>
                </a:lnTo>
                <a:lnTo>
                  <a:pt x="71755" y="2794"/>
                </a:lnTo>
                <a:lnTo>
                  <a:pt x="70232" y="3556"/>
                </a:lnTo>
                <a:lnTo>
                  <a:pt x="68580" y="4318"/>
                </a:lnTo>
                <a:lnTo>
                  <a:pt x="66929" y="5080"/>
                </a:lnTo>
                <a:lnTo>
                  <a:pt x="65660" y="6096"/>
                </a:lnTo>
                <a:lnTo>
                  <a:pt x="64263" y="6986"/>
                </a:lnTo>
                <a:lnTo>
                  <a:pt x="62992" y="8002"/>
                </a:lnTo>
                <a:lnTo>
                  <a:pt x="61723" y="9144"/>
                </a:lnTo>
                <a:lnTo>
                  <a:pt x="60579" y="10161"/>
                </a:lnTo>
                <a:lnTo>
                  <a:pt x="59690" y="11430"/>
                </a:lnTo>
                <a:lnTo>
                  <a:pt x="58801" y="12446"/>
                </a:lnTo>
                <a:lnTo>
                  <a:pt x="58166" y="13717"/>
                </a:lnTo>
                <a:lnTo>
                  <a:pt x="57532" y="14859"/>
                </a:lnTo>
                <a:lnTo>
                  <a:pt x="57150" y="16256"/>
                </a:lnTo>
                <a:lnTo>
                  <a:pt x="56897" y="17527"/>
                </a:lnTo>
                <a:lnTo>
                  <a:pt x="56642" y="18669"/>
                </a:lnTo>
                <a:lnTo>
                  <a:pt x="56642" y="41402"/>
                </a:lnTo>
                <a:lnTo>
                  <a:pt x="56897" y="43053"/>
                </a:lnTo>
                <a:lnTo>
                  <a:pt x="57024" y="44577"/>
                </a:lnTo>
                <a:lnTo>
                  <a:pt x="57150" y="45974"/>
                </a:lnTo>
                <a:lnTo>
                  <a:pt x="57532" y="47371"/>
                </a:lnTo>
                <a:lnTo>
                  <a:pt x="57913" y="48768"/>
                </a:lnTo>
                <a:lnTo>
                  <a:pt x="58293" y="50039"/>
                </a:lnTo>
                <a:lnTo>
                  <a:pt x="58801" y="51436"/>
                </a:lnTo>
                <a:lnTo>
                  <a:pt x="59310" y="52452"/>
                </a:lnTo>
                <a:lnTo>
                  <a:pt x="59945" y="55372"/>
                </a:lnTo>
                <a:lnTo>
                  <a:pt x="60452" y="57912"/>
                </a:lnTo>
                <a:lnTo>
                  <a:pt x="61341" y="60706"/>
                </a:lnTo>
                <a:lnTo>
                  <a:pt x="62612" y="63246"/>
                </a:lnTo>
                <a:lnTo>
                  <a:pt x="63754" y="65659"/>
                </a:lnTo>
                <a:lnTo>
                  <a:pt x="65151" y="67946"/>
                </a:lnTo>
                <a:lnTo>
                  <a:pt x="66802" y="69850"/>
                </a:lnTo>
                <a:lnTo>
                  <a:pt x="68326" y="72009"/>
                </a:lnTo>
                <a:lnTo>
                  <a:pt x="70232" y="73787"/>
                </a:lnTo>
                <a:lnTo>
                  <a:pt x="72137" y="75184"/>
                </a:lnTo>
                <a:lnTo>
                  <a:pt x="74296" y="76581"/>
                </a:lnTo>
                <a:lnTo>
                  <a:pt x="76454" y="77852"/>
                </a:lnTo>
                <a:lnTo>
                  <a:pt x="78867" y="78614"/>
                </a:lnTo>
                <a:lnTo>
                  <a:pt x="81153" y="79249"/>
                </a:lnTo>
                <a:lnTo>
                  <a:pt x="83693" y="79756"/>
                </a:lnTo>
                <a:lnTo>
                  <a:pt x="86234" y="79884"/>
                </a:lnTo>
                <a:lnTo>
                  <a:pt x="88774" y="79756"/>
                </a:lnTo>
                <a:lnTo>
                  <a:pt x="91313" y="79249"/>
                </a:lnTo>
                <a:lnTo>
                  <a:pt x="93600" y="78614"/>
                </a:lnTo>
                <a:lnTo>
                  <a:pt x="96013" y="77852"/>
                </a:lnTo>
                <a:lnTo>
                  <a:pt x="98172" y="76581"/>
                </a:lnTo>
                <a:lnTo>
                  <a:pt x="100330" y="75184"/>
                </a:lnTo>
                <a:lnTo>
                  <a:pt x="102109" y="73787"/>
                </a:lnTo>
                <a:lnTo>
                  <a:pt x="104140" y="72009"/>
                </a:lnTo>
                <a:lnTo>
                  <a:pt x="105791" y="70105"/>
                </a:lnTo>
                <a:lnTo>
                  <a:pt x="107315" y="67946"/>
                </a:lnTo>
                <a:lnTo>
                  <a:pt x="108839" y="65659"/>
                </a:lnTo>
                <a:lnTo>
                  <a:pt x="110110" y="63246"/>
                </a:lnTo>
                <a:lnTo>
                  <a:pt x="110999" y="60834"/>
                </a:lnTo>
                <a:lnTo>
                  <a:pt x="111888" y="58167"/>
                </a:lnTo>
                <a:lnTo>
                  <a:pt x="112523" y="55499"/>
                </a:lnTo>
                <a:lnTo>
                  <a:pt x="113158" y="52578"/>
                </a:lnTo>
                <a:lnTo>
                  <a:pt x="113665" y="51436"/>
                </a:lnTo>
                <a:lnTo>
                  <a:pt x="114174" y="50165"/>
                </a:lnTo>
                <a:lnTo>
                  <a:pt x="114682" y="48768"/>
                </a:lnTo>
                <a:lnTo>
                  <a:pt x="115063" y="47371"/>
                </a:lnTo>
                <a:lnTo>
                  <a:pt x="115316" y="45974"/>
                </a:lnTo>
                <a:lnTo>
                  <a:pt x="115698" y="44577"/>
                </a:lnTo>
                <a:lnTo>
                  <a:pt x="115698" y="43053"/>
                </a:lnTo>
                <a:lnTo>
                  <a:pt x="115698" y="41402"/>
                </a:lnTo>
                <a:lnTo>
                  <a:pt x="115698" y="26797"/>
                </a:lnTo>
                <a:lnTo>
                  <a:pt x="115698" y="24003"/>
                </a:lnTo>
                <a:lnTo>
                  <a:pt x="115443" y="21464"/>
                </a:lnTo>
                <a:lnTo>
                  <a:pt x="115316" y="18796"/>
                </a:lnTo>
                <a:lnTo>
                  <a:pt x="114682" y="16384"/>
                </a:lnTo>
                <a:lnTo>
                  <a:pt x="114047" y="14097"/>
                </a:lnTo>
                <a:lnTo>
                  <a:pt x="113538" y="12065"/>
                </a:lnTo>
                <a:lnTo>
                  <a:pt x="112523" y="10161"/>
                </a:lnTo>
                <a:lnTo>
                  <a:pt x="111507" y="8383"/>
                </a:lnTo>
                <a:lnTo>
                  <a:pt x="110363" y="6859"/>
                </a:lnTo>
                <a:lnTo>
                  <a:pt x="108966" y="5589"/>
                </a:lnTo>
                <a:lnTo>
                  <a:pt x="108459" y="5334"/>
                </a:lnTo>
                <a:lnTo>
                  <a:pt x="107697" y="4953"/>
                </a:lnTo>
                <a:lnTo>
                  <a:pt x="106808" y="4446"/>
                </a:lnTo>
                <a:lnTo>
                  <a:pt x="105918" y="4192"/>
                </a:lnTo>
                <a:lnTo>
                  <a:pt x="105029" y="4065"/>
                </a:lnTo>
                <a:lnTo>
                  <a:pt x="104267" y="3937"/>
                </a:lnTo>
                <a:lnTo>
                  <a:pt x="103378" y="3937"/>
                </a:lnTo>
                <a:lnTo>
                  <a:pt x="102363" y="3937"/>
                </a:lnTo>
                <a:lnTo>
                  <a:pt x="101220" y="4065"/>
                </a:lnTo>
                <a:lnTo>
                  <a:pt x="100330" y="4318"/>
                </a:lnTo>
                <a:lnTo>
                  <a:pt x="99188" y="4699"/>
                </a:lnTo>
                <a:lnTo>
                  <a:pt x="98172" y="5080"/>
                </a:lnTo>
                <a:close/>
                <a:moveTo>
                  <a:pt x="108459" y="47371"/>
                </a:moveTo>
                <a:lnTo>
                  <a:pt x="108459" y="47371"/>
                </a:lnTo>
                <a:lnTo>
                  <a:pt x="108204" y="50293"/>
                </a:lnTo>
                <a:lnTo>
                  <a:pt x="107950" y="52959"/>
                </a:lnTo>
                <a:lnTo>
                  <a:pt x="107315" y="55499"/>
                </a:lnTo>
                <a:lnTo>
                  <a:pt x="106680" y="57912"/>
                </a:lnTo>
                <a:lnTo>
                  <a:pt x="105791" y="60452"/>
                </a:lnTo>
                <a:lnTo>
                  <a:pt x="104649" y="62612"/>
                </a:lnTo>
                <a:lnTo>
                  <a:pt x="103251" y="64771"/>
                </a:lnTo>
                <a:lnTo>
                  <a:pt x="101727" y="66675"/>
                </a:lnTo>
                <a:lnTo>
                  <a:pt x="100330" y="68453"/>
                </a:lnTo>
                <a:lnTo>
                  <a:pt x="98552" y="69850"/>
                </a:lnTo>
                <a:lnTo>
                  <a:pt x="96775" y="71247"/>
                </a:lnTo>
                <a:lnTo>
                  <a:pt x="94742" y="72390"/>
                </a:lnTo>
                <a:lnTo>
                  <a:pt x="92711" y="73406"/>
                </a:lnTo>
                <a:lnTo>
                  <a:pt x="90678" y="73915"/>
                </a:lnTo>
                <a:lnTo>
                  <a:pt x="88520" y="74296"/>
                </a:lnTo>
                <a:lnTo>
                  <a:pt x="86234" y="74422"/>
                </a:lnTo>
                <a:lnTo>
                  <a:pt x="84075" y="74296"/>
                </a:lnTo>
                <a:lnTo>
                  <a:pt x="81915" y="73915"/>
                </a:lnTo>
                <a:lnTo>
                  <a:pt x="79757" y="73406"/>
                </a:lnTo>
                <a:lnTo>
                  <a:pt x="77725" y="72390"/>
                </a:lnTo>
                <a:lnTo>
                  <a:pt x="75820" y="71247"/>
                </a:lnTo>
                <a:lnTo>
                  <a:pt x="73914" y="69850"/>
                </a:lnTo>
                <a:lnTo>
                  <a:pt x="72390" y="68453"/>
                </a:lnTo>
                <a:lnTo>
                  <a:pt x="70739" y="66675"/>
                </a:lnTo>
                <a:lnTo>
                  <a:pt x="69342" y="64771"/>
                </a:lnTo>
                <a:lnTo>
                  <a:pt x="68073" y="62612"/>
                </a:lnTo>
                <a:lnTo>
                  <a:pt x="66929" y="60452"/>
                </a:lnTo>
                <a:lnTo>
                  <a:pt x="65913" y="57912"/>
                </a:lnTo>
                <a:lnTo>
                  <a:pt x="65151" y="55499"/>
                </a:lnTo>
                <a:lnTo>
                  <a:pt x="64643" y="52959"/>
                </a:lnTo>
                <a:lnTo>
                  <a:pt x="64263" y="50293"/>
                </a:lnTo>
                <a:lnTo>
                  <a:pt x="64009" y="47371"/>
                </a:lnTo>
                <a:lnTo>
                  <a:pt x="64009" y="39497"/>
                </a:lnTo>
                <a:lnTo>
                  <a:pt x="64263" y="37719"/>
                </a:lnTo>
                <a:lnTo>
                  <a:pt x="64263" y="36196"/>
                </a:lnTo>
                <a:lnTo>
                  <a:pt x="64389" y="34544"/>
                </a:lnTo>
                <a:lnTo>
                  <a:pt x="64771" y="33021"/>
                </a:lnTo>
                <a:lnTo>
                  <a:pt x="65151" y="31496"/>
                </a:lnTo>
                <a:lnTo>
                  <a:pt x="65660" y="29846"/>
                </a:lnTo>
                <a:lnTo>
                  <a:pt x="66040" y="28321"/>
                </a:lnTo>
                <a:lnTo>
                  <a:pt x="66549" y="27052"/>
                </a:lnTo>
                <a:lnTo>
                  <a:pt x="67311" y="25655"/>
                </a:lnTo>
                <a:lnTo>
                  <a:pt x="68073" y="24258"/>
                </a:lnTo>
                <a:lnTo>
                  <a:pt x="68708" y="22987"/>
                </a:lnTo>
                <a:lnTo>
                  <a:pt x="69597" y="21844"/>
                </a:lnTo>
                <a:lnTo>
                  <a:pt x="70359" y="20574"/>
                </a:lnTo>
                <a:lnTo>
                  <a:pt x="71501" y="19559"/>
                </a:lnTo>
                <a:lnTo>
                  <a:pt x="72390" y="18543"/>
                </a:lnTo>
                <a:lnTo>
                  <a:pt x="73407" y="17527"/>
                </a:lnTo>
                <a:lnTo>
                  <a:pt x="74550" y="19305"/>
                </a:lnTo>
                <a:lnTo>
                  <a:pt x="75565" y="21083"/>
                </a:lnTo>
                <a:lnTo>
                  <a:pt x="77089" y="22352"/>
                </a:lnTo>
                <a:lnTo>
                  <a:pt x="78613" y="23496"/>
                </a:lnTo>
                <a:lnTo>
                  <a:pt x="80391" y="24639"/>
                </a:lnTo>
                <a:lnTo>
                  <a:pt x="82170" y="25274"/>
                </a:lnTo>
                <a:lnTo>
                  <a:pt x="84201" y="25781"/>
                </a:lnTo>
                <a:lnTo>
                  <a:pt x="86234" y="26036"/>
                </a:lnTo>
                <a:lnTo>
                  <a:pt x="88392" y="25781"/>
                </a:lnTo>
                <a:lnTo>
                  <a:pt x="90298" y="25274"/>
                </a:lnTo>
                <a:lnTo>
                  <a:pt x="92202" y="24639"/>
                </a:lnTo>
                <a:lnTo>
                  <a:pt x="93980" y="23496"/>
                </a:lnTo>
                <a:lnTo>
                  <a:pt x="95504" y="22352"/>
                </a:lnTo>
                <a:lnTo>
                  <a:pt x="96901" y="21083"/>
                </a:lnTo>
                <a:lnTo>
                  <a:pt x="98172" y="19305"/>
                </a:lnTo>
                <a:lnTo>
                  <a:pt x="99188" y="17527"/>
                </a:lnTo>
                <a:lnTo>
                  <a:pt x="100203" y="18543"/>
                </a:lnTo>
                <a:lnTo>
                  <a:pt x="101220" y="19559"/>
                </a:lnTo>
                <a:lnTo>
                  <a:pt x="102109" y="20574"/>
                </a:lnTo>
                <a:lnTo>
                  <a:pt x="102998" y="21844"/>
                </a:lnTo>
                <a:lnTo>
                  <a:pt x="103760" y="22987"/>
                </a:lnTo>
                <a:lnTo>
                  <a:pt x="104522" y="24258"/>
                </a:lnTo>
                <a:lnTo>
                  <a:pt x="105157" y="25655"/>
                </a:lnTo>
                <a:lnTo>
                  <a:pt x="105918" y="27052"/>
                </a:lnTo>
                <a:lnTo>
                  <a:pt x="106426" y="28321"/>
                </a:lnTo>
                <a:lnTo>
                  <a:pt x="106935" y="29846"/>
                </a:lnTo>
                <a:lnTo>
                  <a:pt x="107315" y="31496"/>
                </a:lnTo>
                <a:lnTo>
                  <a:pt x="107697" y="33021"/>
                </a:lnTo>
                <a:lnTo>
                  <a:pt x="108077" y="34544"/>
                </a:lnTo>
                <a:lnTo>
                  <a:pt x="108204" y="36196"/>
                </a:lnTo>
                <a:lnTo>
                  <a:pt x="108459" y="37719"/>
                </a:lnTo>
                <a:lnTo>
                  <a:pt x="108459" y="39497"/>
                </a:lnTo>
                <a:lnTo>
                  <a:pt x="108459" y="47371"/>
                </a:lnTo>
                <a:close/>
                <a:moveTo>
                  <a:pt x="88265" y="285877"/>
                </a:moveTo>
                <a:lnTo>
                  <a:pt x="88265" y="498348"/>
                </a:lnTo>
                <a:lnTo>
                  <a:pt x="83186" y="498348"/>
                </a:lnTo>
                <a:lnTo>
                  <a:pt x="83186" y="285877"/>
                </a:lnTo>
                <a:lnTo>
                  <a:pt x="88265" y="285877"/>
                </a:lnTo>
                <a:close/>
                <a:moveTo>
                  <a:pt x="85090" y="241809"/>
                </a:moveTo>
                <a:lnTo>
                  <a:pt x="97028" y="226822"/>
                </a:lnTo>
                <a:lnTo>
                  <a:pt x="89916" y="110237"/>
                </a:lnTo>
                <a:lnTo>
                  <a:pt x="90805" y="109602"/>
                </a:lnTo>
                <a:lnTo>
                  <a:pt x="91440" y="108840"/>
                </a:lnTo>
                <a:lnTo>
                  <a:pt x="92329" y="107950"/>
                </a:lnTo>
                <a:lnTo>
                  <a:pt x="92711" y="106934"/>
                </a:lnTo>
                <a:lnTo>
                  <a:pt x="93346" y="106046"/>
                </a:lnTo>
                <a:lnTo>
                  <a:pt x="93600" y="104775"/>
                </a:lnTo>
                <a:lnTo>
                  <a:pt x="93980" y="103633"/>
                </a:lnTo>
                <a:lnTo>
                  <a:pt x="93980" y="102362"/>
                </a:lnTo>
                <a:lnTo>
                  <a:pt x="93980" y="101093"/>
                </a:lnTo>
                <a:lnTo>
                  <a:pt x="93600" y="99696"/>
                </a:lnTo>
                <a:lnTo>
                  <a:pt x="93218" y="98680"/>
                </a:lnTo>
                <a:lnTo>
                  <a:pt x="92711" y="97409"/>
                </a:lnTo>
                <a:lnTo>
                  <a:pt x="92075" y="96521"/>
                </a:lnTo>
                <a:lnTo>
                  <a:pt x="91313" y="95505"/>
                </a:lnTo>
                <a:lnTo>
                  <a:pt x="90425" y="94743"/>
                </a:lnTo>
                <a:lnTo>
                  <a:pt x="89409" y="94108"/>
                </a:lnTo>
                <a:lnTo>
                  <a:pt x="85472" y="102617"/>
                </a:lnTo>
                <a:lnTo>
                  <a:pt x="84837" y="102617"/>
                </a:lnTo>
                <a:lnTo>
                  <a:pt x="80900" y="94108"/>
                </a:lnTo>
                <a:lnTo>
                  <a:pt x="79884" y="94743"/>
                </a:lnTo>
                <a:lnTo>
                  <a:pt x="78995" y="95505"/>
                </a:lnTo>
                <a:lnTo>
                  <a:pt x="78233" y="96521"/>
                </a:lnTo>
                <a:lnTo>
                  <a:pt x="77598" y="97409"/>
                </a:lnTo>
                <a:lnTo>
                  <a:pt x="77089" y="98680"/>
                </a:lnTo>
                <a:lnTo>
                  <a:pt x="76582" y="99696"/>
                </a:lnTo>
                <a:lnTo>
                  <a:pt x="76327" y="101093"/>
                </a:lnTo>
                <a:lnTo>
                  <a:pt x="76327" y="102362"/>
                </a:lnTo>
                <a:lnTo>
                  <a:pt x="76327" y="103633"/>
                </a:lnTo>
                <a:lnTo>
                  <a:pt x="76582" y="104775"/>
                </a:lnTo>
                <a:lnTo>
                  <a:pt x="77089" y="106046"/>
                </a:lnTo>
                <a:lnTo>
                  <a:pt x="77471" y="106934"/>
                </a:lnTo>
                <a:lnTo>
                  <a:pt x="77978" y="107950"/>
                </a:lnTo>
                <a:lnTo>
                  <a:pt x="78740" y="108840"/>
                </a:lnTo>
                <a:lnTo>
                  <a:pt x="79502" y="109602"/>
                </a:lnTo>
                <a:lnTo>
                  <a:pt x="80391" y="110237"/>
                </a:lnTo>
                <a:lnTo>
                  <a:pt x="73279" y="226822"/>
                </a:lnTo>
                <a:lnTo>
                  <a:pt x="85090" y="241809"/>
                </a:lnTo>
                <a:close/>
              </a:path>
            </a:pathLst>
          </a:custGeom>
          <a:solidFill>
            <a:srgbClr val="FFFFFF">
              <a:alpha val="100000"/>
            </a:srgbClr>
          </a:solidFill>
          <a:ln w="12191" cap="flat" cmpd="sng" algn="ctr">
            <a:noFill/>
            <a:prstDash val="soli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4" name="Freeform 386">
            <a:extLst>
              <a:ext uri="{FF2B5EF4-FFF2-40B4-BE49-F238E27FC236}">
                <a16:creationId xmlns:a16="http://schemas.microsoft.com/office/drawing/2014/main" id="{92E4067B-576A-4F38-B420-75850ECEBC5E}"/>
              </a:ext>
            </a:extLst>
          </p:cNvPr>
          <p:cNvSpPr/>
          <p:nvPr/>
        </p:nvSpPr>
        <p:spPr>
          <a:xfrm>
            <a:off x="897832" y="2653722"/>
            <a:ext cx="1061022" cy="292510"/>
          </a:xfrm>
          <a:custGeom>
            <a:avLst/>
            <a:gdLst/>
            <a:ahLst/>
            <a:cxnLst/>
            <a:rect l="0" t="0" r="0" b="0"/>
            <a:pathLst>
              <a:path w="1132332" h="359664">
                <a:moveTo>
                  <a:pt x="0" y="359664"/>
                </a:moveTo>
                <a:lnTo>
                  <a:pt x="1132332" y="359664"/>
                </a:lnTo>
                <a:lnTo>
                  <a:pt x="1132332" y="0"/>
                </a:lnTo>
                <a:lnTo>
                  <a:pt x="0" y="0"/>
                </a:lnTo>
                <a:lnTo>
                  <a:pt x="0" y="359664"/>
                </a:lnTo>
                <a:close/>
              </a:path>
            </a:pathLst>
          </a:custGeom>
          <a:solidFill>
            <a:srgbClr val="646464"/>
          </a:solidFill>
          <a:ln w="12191" cap="flat" cmpd="sng" algn="ctr">
            <a:noFill/>
            <a:prstDash val="soli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5" name="Freeform 387">
            <a:extLst>
              <a:ext uri="{FF2B5EF4-FFF2-40B4-BE49-F238E27FC236}">
                <a16:creationId xmlns:a16="http://schemas.microsoft.com/office/drawing/2014/main" id="{EE8CADB3-2EAC-4A06-B6CC-054AA1513DAE}"/>
              </a:ext>
            </a:extLst>
          </p:cNvPr>
          <p:cNvSpPr/>
          <p:nvPr/>
        </p:nvSpPr>
        <p:spPr>
          <a:xfrm>
            <a:off x="2028827" y="2653722"/>
            <a:ext cx="1059594" cy="292510"/>
          </a:xfrm>
          <a:custGeom>
            <a:avLst/>
            <a:gdLst/>
            <a:ahLst/>
            <a:cxnLst/>
            <a:rect l="0" t="0" r="0" b="0"/>
            <a:pathLst>
              <a:path w="1130808" h="359664">
                <a:moveTo>
                  <a:pt x="0" y="359664"/>
                </a:moveTo>
                <a:lnTo>
                  <a:pt x="1130808" y="359664"/>
                </a:lnTo>
                <a:lnTo>
                  <a:pt x="1130808" y="0"/>
                </a:lnTo>
                <a:lnTo>
                  <a:pt x="0" y="0"/>
                </a:lnTo>
                <a:lnTo>
                  <a:pt x="0" y="359664"/>
                </a:lnTo>
                <a:close/>
              </a:path>
            </a:pathLst>
          </a:custGeom>
          <a:solidFill>
            <a:srgbClr val="646464"/>
          </a:solidFill>
          <a:ln w="12191" cap="flat" cmpd="sng" algn="ctr">
            <a:noFill/>
            <a:prstDash val="soli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6" name="Freeform 388">
            <a:extLst>
              <a:ext uri="{FF2B5EF4-FFF2-40B4-BE49-F238E27FC236}">
                <a16:creationId xmlns:a16="http://schemas.microsoft.com/office/drawing/2014/main" id="{8EF05340-EA09-4C8F-AC52-FB1A8C1D087F}"/>
              </a:ext>
            </a:extLst>
          </p:cNvPr>
          <p:cNvSpPr/>
          <p:nvPr/>
        </p:nvSpPr>
        <p:spPr>
          <a:xfrm>
            <a:off x="3158394" y="2653722"/>
            <a:ext cx="1059594" cy="292510"/>
          </a:xfrm>
          <a:custGeom>
            <a:avLst/>
            <a:gdLst/>
            <a:ahLst/>
            <a:cxnLst/>
            <a:rect l="0" t="0" r="0" b="0"/>
            <a:pathLst>
              <a:path w="1130808" h="359664">
                <a:moveTo>
                  <a:pt x="0" y="359664"/>
                </a:moveTo>
                <a:lnTo>
                  <a:pt x="1130808" y="359664"/>
                </a:lnTo>
                <a:lnTo>
                  <a:pt x="1130808" y="0"/>
                </a:lnTo>
                <a:lnTo>
                  <a:pt x="0" y="0"/>
                </a:lnTo>
                <a:lnTo>
                  <a:pt x="0" y="359664"/>
                </a:lnTo>
                <a:close/>
              </a:path>
            </a:pathLst>
          </a:custGeom>
          <a:solidFill>
            <a:srgbClr val="646464"/>
          </a:solidFill>
          <a:ln w="12191" cap="flat" cmpd="sng" algn="ctr">
            <a:noFill/>
            <a:prstDash val="soli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7" name="Freeform 389">
            <a:extLst>
              <a:ext uri="{FF2B5EF4-FFF2-40B4-BE49-F238E27FC236}">
                <a16:creationId xmlns:a16="http://schemas.microsoft.com/office/drawing/2014/main" id="{FFE38A4E-CCB0-418A-B462-D078112C1906}"/>
              </a:ext>
            </a:extLst>
          </p:cNvPr>
          <p:cNvSpPr/>
          <p:nvPr/>
        </p:nvSpPr>
        <p:spPr>
          <a:xfrm>
            <a:off x="1989669" y="2788204"/>
            <a:ext cx="0" cy="1233044"/>
          </a:xfrm>
          <a:custGeom>
            <a:avLst/>
            <a:gdLst/>
            <a:ahLst/>
            <a:cxnLst/>
            <a:rect l="0" t="0" r="0" b="0"/>
            <a:pathLst>
              <a:path h="1516127">
                <a:moveTo>
                  <a:pt x="0" y="0"/>
                </a:moveTo>
                <a:lnTo>
                  <a:pt x="0" y="1516127"/>
                </a:lnTo>
              </a:path>
            </a:pathLst>
          </a:custGeom>
          <a:noFill/>
          <a:ln w="19811" cap="rnd" cmpd="sng" algn="ctr">
            <a:solidFill>
              <a:srgbClr val="646464"/>
            </a:solidFill>
            <a:custDash>
              <a:ds d="0" sp="200000"/>
            </a:custDash>
            <a:roun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8" name="Freeform 390">
            <a:extLst>
              <a:ext uri="{FF2B5EF4-FFF2-40B4-BE49-F238E27FC236}">
                <a16:creationId xmlns:a16="http://schemas.microsoft.com/office/drawing/2014/main" id="{231E12B3-EAB0-4BF7-AA5D-E55A9B74FDF8}"/>
              </a:ext>
            </a:extLst>
          </p:cNvPr>
          <p:cNvSpPr/>
          <p:nvPr/>
        </p:nvSpPr>
        <p:spPr>
          <a:xfrm>
            <a:off x="3119236" y="2788204"/>
            <a:ext cx="0" cy="1233044"/>
          </a:xfrm>
          <a:custGeom>
            <a:avLst/>
            <a:gdLst/>
            <a:ahLst/>
            <a:cxnLst/>
            <a:rect l="0" t="0" r="0" b="0"/>
            <a:pathLst>
              <a:path h="1516127">
                <a:moveTo>
                  <a:pt x="0" y="0"/>
                </a:moveTo>
                <a:lnTo>
                  <a:pt x="0" y="1516127"/>
                </a:lnTo>
              </a:path>
            </a:pathLst>
          </a:custGeom>
          <a:noFill/>
          <a:ln w="19811" cap="rnd" cmpd="sng" algn="ctr">
            <a:solidFill>
              <a:srgbClr val="646464"/>
            </a:solidFill>
            <a:custDash>
              <a:ds d="0" sp="200000"/>
            </a:custDash>
            <a:round/>
          </a:ln>
          <a:effectLst/>
        </p:spPr>
        <p:txBody>
          <a:bodyPr/>
          <a:lstStyle/>
          <a:p>
            <a:pPr marL="0" marR="0" lvl="0" indent="0" defTabSz="914400"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dirty="0">
              <a:ln>
                <a:noFill/>
              </a:ln>
              <a:solidFill>
                <a:srgbClr val="646464"/>
              </a:solidFill>
              <a:effectLst/>
              <a:uLnTx/>
              <a:uFillTx/>
              <a:latin typeface="EYInterstate Light" panose="02000506000000020004" pitchFamily="2" charset="0"/>
              <a:ea typeface="+mn-ea"/>
              <a:cs typeface="+mn-cs"/>
            </a:endParaRPr>
          </a:p>
        </p:txBody>
      </p:sp>
      <p:sp>
        <p:nvSpPr>
          <p:cNvPr id="209" name="Rectangle 407">
            <a:extLst>
              <a:ext uri="{FF2B5EF4-FFF2-40B4-BE49-F238E27FC236}">
                <a16:creationId xmlns:a16="http://schemas.microsoft.com/office/drawing/2014/main" id="{8ED38EB0-85B0-4A9B-BC54-737B57386C11}"/>
              </a:ext>
            </a:extLst>
          </p:cNvPr>
          <p:cNvSpPr/>
          <p:nvPr/>
        </p:nvSpPr>
        <p:spPr>
          <a:xfrm>
            <a:off x="1244009" y="2714674"/>
            <a:ext cx="2882836" cy="216213"/>
          </a:xfrm>
          <a:prstGeom prst="rect">
            <a:avLst/>
          </a:prstGeom>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tab pos="1205135" algn="l"/>
                <a:tab pos="2410650" algn="l"/>
              </a:tabLst>
              <a:defRPr/>
            </a:pPr>
            <a:r>
              <a:rPr kumimoji="0" lang="en-US" sz="1405" b="1" i="0" u="none" strike="noStrike" kern="0" cap="none" spc="0" normalizeH="0" baseline="0" noProof="0" dirty="0">
                <a:ln>
                  <a:noFill/>
                </a:ln>
                <a:solidFill>
                  <a:srgbClr val="FFFFFF"/>
                </a:solidFill>
                <a:effectLst/>
                <a:uLnTx/>
                <a:uFillTx/>
                <a:latin typeface="EYInterstate Light" panose="02000506000000020004" pitchFamily="2" charset="0"/>
              </a:rPr>
              <a:t>2016	2017	2018</a:t>
            </a:r>
          </a:p>
        </p:txBody>
      </p:sp>
      <p:sp>
        <p:nvSpPr>
          <p:cNvPr id="239" name="TextBox 238"/>
          <p:cNvSpPr txBox="1"/>
          <p:nvPr/>
        </p:nvSpPr>
        <p:spPr>
          <a:xfrm>
            <a:off x="793750" y="4268599"/>
            <a:ext cx="4677994" cy="253916"/>
          </a:xfrm>
          <a:prstGeom prst="rect">
            <a:avLst/>
          </a:prstGeom>
          <a:noFill/>
        </p:spPr>
        <p:txBody>
          <a:bodyPr wrap="square" rtlCol="0">
            <a:spAutoFit/>
          </a:bodyPr>
          <a:lstStyle/>
          <a:p>
            <a:r>
              <a:rPr lang="en-US" sz="1050" kern="0" dirty="0">
                <a:solidFill>
                  <a:srgbClr val="646464"/>
                </a:solidFill>
                <a:latin typeface="EYInterstate Light" panose="02000506000000020004" pitchFamily="2" charset="0"/>
              </a:rPr>
              <a:t>The split by professions: </a:t>
            </a:r>
          </a:p>
        </p:txBody>
      </p:sp>
      <p:grpSp>
        <p:nvGrpSpPr>
          <p:cNvPr id="86" name="Group 85"/>
          <p:cNvGrpSpPr/>
          <p:nvPr/>
        </p:nvGrpSpPr>
        <p:grpSpPr>
          <a:xfrm>
            <a:off x="7212013" y="2809953"/>
            <a:ext cx="2994025" cy="3513060"/>
            <a:chOff x="2343868" y="4349686"/>
            <a:chExt cx="1429081" cy="1802511"/>
          </a:xfrm>
          <a:solidFill>
            <a:schemeClr val="accent6">
              <a:lumMod val="40000"/>
              <a:lumOff val="60000"/>
            </a:schemeClr>
          </a:solidFill>
        </p:grpSpPr>
        <p:sp>
          <p:nvSpPr>
            <p:cNvPr id="87" name="Freeform 55"/>
            <p:cNvSpPr>
              <a:spLocks/>
            </p:cNvSpPr>
            <p:nvPr/>
          </p:nvSpPr>
          <p:spPr bwMode="auto">
            <a:xfrm>
              <a:off x="2343868" y="4349686"/>
              <a:ext cx="1429081" cy="1802511"/>
            </a:xfrm>
            <a:custGeom>
              <a:avLst/>
              <a:gdLst>
                <a:gd name="T0" fmla="*/ 1433 w 1521"/>
                <a:gd name="T1" fmla="*/ 167 h 1546"/>
                <a:gd name="T2" fmla="*/ 1353 w 1521"/>
                <a:gd name="T3" fmla="*/ 127 h 1546"/>
                <a:gd name="T4" fmla="*/ 1266 w 1521"/>
                <a:gd name="T5" fmla="*/ 271 h 1546"/>
                <a:gd name="T6" fmla="*/ 1194 w 1521"/>
                <a:gd name="T7" fmla="*/ 295 h 1546"/>
                <a:gd name="T8" fmla="*/ 1107 w 1521"/>
                <a:gd name="T9" fmla="*/ 287 h 1546"/>
                <a:gd name="T10" fmla="*/ 1011 w 1521"/>
                <a:gd name="T11" fmla="*/ 263 h 1546"/>
                <a:gd name="T12" fmla="*/ 916 w 1521"/>
                <a:gd name="T13" fmla="*/ 319 h 1546"/>
                <a:gd name="T14" fmla="*/ 868 w 1521"/>
                <a:gd name="T15" fmla="*/ 375 h 1546"/>
                <a:gd name="T16" fmla="*/ 772 w 1521"/>
                <a:gd name="T17" fmla="*/ 526 h 1546"/>
                <a:gd name="T18" fmla="*/ 693 w 1521"/>
                <a:gd name="T19" fmla="*/ 669 h 1546"/>
                <a:gd name="T20" fmla="*/ 653 w 1521"/>
                <a:gd name="T21" fmla="*/ 845 h 1546"/>
                <a:gd name="T22" fmla="*/ 510 w 1521"/>
                <a:gd name="T23" fmla="*/ 1084 h 1546"/>
                <a:gd name="T24" fmla="*/ 502 w 1521"/>
                <a:gd name="T25" fmla="*/ 1219 h 1546"/>
                <a:gd name="T26" fmla="*/ 446 w 1521"/>
                <a:gd name="T27" fmla="*/ 1363 h 1546"/>
                <a:gd name="T28" fmla="*/ 390 w 1521"/>
                <a:gd name="T29" fmla="*/ 1498 h 1546"/>
                <a:gd name="T30" fmla="*/ 350 w 1521"/>
                <a:gd name="T31" fmla="*/ 1363 h 1546"/>
                <a:gd name="T32" fmla="*/ 239 w 1521"/>
                <a:gd name="T33" fmla="*/ 1490 h 1546"/>
                <a:gd name="T34" fmla="*/ 64 w 1521"/>
                <a:gd name="T35" fmla="*/ 1530 h 1546"/>
                <a:gd name="T36" fmla="*/ 48 w 1521"/>
                <a:gd name="T37" fmla="*/ 1410 h 1546"/>
                <a:gd name="T38" fmla="*/ 8 w 1521"/>
                <a:gd name="T39" fmla="*/ 1323 h 1546"/>
                <a:gd name="T40" fmla="*/ 32 w 1521"/>
                <a:gd name="T41" fmla="*/ 1147 h 1546"/>
                <a:gd name="T42" fmla="*/ 64 w 1521"/>
                <a:gd name="T43" fmla="*/ 1020 h 1546"/>
                <a:gd name="T44" fmla="*/ 215 w 1521"/>
                <a:gd name="T45" fmla="*/ 964 h 1546"/>
                <a:gd name="T46" fmla="*/ 231 w 1521"/>
                <a:gd name="T47" fmla="*/ 932 h 1546"/>
                <a:gd name="T48" fmla="*/ 311 w 1521"/>
                <a:gd name="T49" fmla="*/ 892 h 1546"/>
                <a:gd name="T50" fmla="*/ 374 w 1521"/>
                <a:gd name="T51" fmla="*/ 908 h 1546"/>
                <a:gd name="T52" fmla="*/ 406 w 1521"/>
                <a:gd name="T53" fmla="*/ 885 h 1546"/>
                <a:gd name="T54" fmla="*/ 462 w 1521"/>
                <a:gd name="T55" fmla="*/ 773 h 1546"/>
                <a:gd name="T56" fmla="*/ 565 w 1521"/>
                <a:gd name="T57" fmla="*/ 677 h 1546"/>
                <a:gd name="T58" fmla="*/ 645 w 1521"/>
                <a:gd name="T59" fmla="*/ 526 h 1546"/>
                <a:gd name="T60" fmla="*/ 732 w 1521"/>
                <a:gd name="T61" fmla="*/ 438 h 1546"/>
                <a:gd name="T62" fmla="*/ 732 w 1521"/>
                <a:gd name="T63" fmla="*/ 390 h 1546"/>
                <a:gd name="T64" fmla="*/ 860 w 1521"/>
                <a:gd name="T65" fmla="*/ 319 h 1546"/>
                <a:gd name="T66" fmla="*/ 756 w 1521"/>
                <a:gd name="T67" fmla="*/ 311 h 1546"/>
                <a:gd name="T68" fmla="*/ 756 w 1521"/>
                <a:gd name="T69" fmla="*/ 271 h 1546"/>
                <a:gd name="T70" fmla="*/ 820 w 1521"/>
                <a:gd name="T71" fmla="*/ 295 h 1546"/>
                <a:gd name="T72" fmla="*/ 900 w 1521"/>
                <a:gd name="T73" fmla="*/ 223 h 1546"/>
                <a:gd name="T74" fmla="*/ 916 w 1521"/>
                <a:gd name="T75" fmla="*/ 199 h 1546"/>
                <a:gd name="T76" fmla="*/ 995 w 1521"/>
                <a:gd name="T77" fmla="*/ 151 h 1546"/>
                <a:gd name="T78" fmla="*/ 1075 w 1521"/>
                <a:gd name="T79" fmla="*/ 127 h 1546"/>
                <a:gd name="T80" fmla="*/ 1107 w 1521"/>
                <a:gd name="T81" fmla="*/ 143 h 1546"/>
                <a:gd name="T82" fmla="*/ 1194 w 1521"/>
                <a:gd name="T83" fmla="*/ 64 h 1546"/>
                <a:gd name="T84" fmla="*/ 1234 w 1521"/>
                <a:gd name="T85" fmla="*/ 40 h 1546"/>
                <a:gd name="T86" fmla="*/ 1258 w 1521"/>
                <a:gd name="T87" fmla="*/ 80 h 1546"/>
                <a:gd name="T88" fmla="*/ 1330 w 1521"/>
                <a:gd name="T89" fmla="*/ 48 h 1546"/>
                <a:gd name="T90" fmla="*/ 1369 w 1521"/>
                <a:gd name="T91" fmla="*/ 24 h 1546"/>
                <a:gd name="T92" fmla="*/ 1385 w 1521"/>
                <a:gd name="T93" fmla="*/ 24 h 1546"/>
                <a:gd name="T94" fmla="*/ 1465 w 1521"/>
                <a:gd name="T95" fmla="*/ 112 h 1546"/>
                <a:gd name="T96" fmla="*/ 1513 w 1521"/>
                <a:gd name="T97" fmla="*/ 183 h 1546"/>
                <a:gd name="T98" fmla="*/ 1417 w 1521"/>
                <a:gd name="T99" fmla="*/ 247 h 1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1" h="1546">
                  <a:moveTo>
                    <a:pt x="1417" y="247"/>
                  </a:moveTo>
                  <a:lnTo>
                    <a:pt x="1417" y="215"/>
                  </a:lnTo>
                  <a:lnTo>
                    <a:pt x="1433" y="207"/>
                  </a:lnTo>
                  <a:lnTo>
                    <a:pt x="1433" y="167"/>
                  </a:lnTo>
                  <a:lnTo>
                    <a:pt x="1409" y="151"/>
                  </a:lnTo>
                  <a:lnTo>
                    <a:pt x="1385" y="151"/>
                  </a:lnTo>
                  <a:lnTo>
                    <a:pt x="1369" y="127"/>
                  </a:lnTo>
                  <a:lnTo>
                    <a:pt x="1353" y="127"/>
                  </a:lnTo>
                  <a:lnTo>
                    <a:pt x="1353" y="135"/>
                  </a:lnTo>
                  <a:lnTo>
                    <a:pt x="1298" y="143"/>
                  </a:lnTo>
                  <a:lnTo>
                    <a:pt x="1266" y="175"/>
                  </a:lnTo>
                  <a:lnTo>
                    <a:pt x="1266" y="271"/>
                  </a:lnTo>
                  <a:lnTo>
                    <a:pt x="1234" y="295"/>
                  </a:lnTo>
                  <a:lnTo>
                    <a:pt x="1234" y="319"/>
                  </a:lnTo>
                  <a:lnTo>
                    <a:pt x="1202" y="311"/>
                  </a:lnTo>
                  <a:lnTo>
                    <a:pt x="1194" y="295"/>
                  </a:lnTo>
                  <a:lnTo>
                    <a:pt x="1170" y="295"/>
                  </a:lnTo>
                  <a:lnTo>
                    <a:pt x="1162" y="303"/>
                  </a:lnTo>
                  <a:lnTo>
                    <a:pt x="1107" y="303"/>
                  </a:lnTo>
                  <a:lnTo>
                    <a:pt x="1107" y="287"/>
                  </a:lnTo>
                  <a:lnTo>
                    <a:pt x="1067" y="239"/>
                  </a:lnTo>
                  <a:lnTo>
                    <a:pt x="1027" y="255"/>
                  </a:lnTo>
                  <a:lnTo>
                    <a:pt x="1027" y="271"/>
                  </a:lnTo>
                  <a:lnTo>
                    <a:pt x="1011" y="263"/>
                  </a:lnTo>
                  <a:lnTo>
                    <a:pt x="979" y="263"/>
                  </a:lnTo>
                  <a:lnTo>
                    <a:pt x="995" y="327"/>
                  </a:lnTo>
                  <a:lnTo>
                    <a:pt x="971" y="335"/>
                  </a:lnTo>
                  <a:lnTo>
                    <a:pt x="916" y="319"/>
                  </a:lnTo>
                  <a:lnTo>
                    <a:pt x="900" y="335"/>
                  </a:lnTo>
                  <a:lnTo>
                    <a:pt x="900" y="367"/>
                  </a:lnTo>
                  <a:lnTo>
                    <a:pt x="884" y="390"/>
                  </a:lnTo>
                  <a:lnTo>
                    <a:pt x="868" y="375"/>
                  </a:lnTo>
                  <a:lnTo>
                    <a:pt x="828" y="375"/>
                  </a:lnTo>
                  <a:lnTo>
                    <a:pt x="788" y="454"/>
                  </a:lnTo>
                  <a:lnTo>
                    <a:pt x="788" y="510"/>
                  </a:lnTo>
                  <a:lnTo>
                    <a:pt x="772" y="526"/>
                  </a:lnTo>
                  <a:lnTo>
                    <a:pt x="740" y="566"/>
                  </a:lnTo>
                  <a:lnTo>
                    <a:pt x="748" y="598"/>
                  </a:lnTo>
                  <a:lnTo>
                    <a:pt x="685" y="606"/>
                  </a:lnTo>
                  <a:lnTo>
                    <a:pt x="693" y="669"/>
                  </a:lnTo>
                  <a:lnTo>
                    <a:pt x="621" y="765"/>
                  </a:lnTo>
                  <a:lnTo>
                    <a:pt x="621" y="789"/>
                  </a:lnTo>
                  <a:lnTo>
                    <a:pt x="653" y="813"/>
                  </a:lnTo>
                  <a:lnTo>
                    <a:pt x="653" y="845"/>
                  </a:lnTo>
                  <a:lnTo>
                    <a:pt x="629" y="869"/>
                  </a:lnTo>
                  <a:lnTo>
                    <a:pt x="581" y="853"/>
                  </a:lnTo>
                  <a:lnTo>
                    <a:pt x="518" y="900"/>
                  </a:lnTo>
                  <a:lnTo>
                    <a:pt x="510" y="1084"/>
                  </a:lnTo>
                  <a:lnTo>
                    <a:pt x="486" y="1124"/>
                  </a:lnTo>
                  <a:lnTo>
                    <a:pt x="486" y="1139"/>
                  </a:lnTo>
                  <a:lnTo>
                    <a:pt x="533" y="1187"/>
                  </a:lnTo>
                  <a:lnTo>
                    <a:pt x="502" y="1219"/>
                  </a:lnTo>
                  <a:lnTo>
                    <a:pt x="478" y="1219"/>
                  </a:lnTo>
                  <a:lnTo>
                    <a:pt x="486" y="1291"/>
                  </a:lnTo>
                  <a:lnTo>
                    <a:pt x="470" y="1363"/>
                  </a:lnTo>
                  <a:lnTo>
                    <a:pt x="446" y="1363"/>
                  </a:lnTo>
                  <a:lnTo>
                    <a:pt x="438" y="1402"/>
                  </a:lnTo>
                  <a:lnTo>
                    <a:pt x="414" y="1410"/>
                  </a:lnTo>
                  <a:lnTo>
                    <a:pt x="414" y="1458"/>
                  </a:lnTo>
                  <a:lnTo>
                    <a:pt x="390" y="1498"/>
                  </a:lnTo>
                  <a:lnTo>
                    <a:pt x="390" y="1458"/>
                  </a:lnTo>
                  <a:lnTo>
                    <a:pt x="366" y="1442"/>
                  </a:lnTo>
                  <a:lnTo>
                    <a:pt x="342" y="1410"/>
                  </a:lnTo>
                  <a:lnTo>
                    <a:pt x="350" y="1363"/>
                  </a:lnTo>
                  <a:lnTo>
                    <a:pt x="342" y="1371"/>
                  </a:lnTo>
                  <a:lnTo>
                    <a:pt x="311" y="1442"/>
                  </a:lnTo>
                  <a:lnTo>
                    <a:pt x="255" y="1442"/>
                  </a:lnTo>
                  <a:lnTo>
                    <a:pt x="239" y="1490"/>
                  </a:lnTo>
                  <a:lnTo>
                    <a:pt x="159" y="1514"/>
                  </a:lnTo>
                  <a:lnTo>
                    <a:pt x="151" y="1538"/>
                  </a:lnTo>
                  <a:lnTo>
                    <a:pt x="127" y="1546"/>
                  </a:lnTo>
                  <a:lnTo>
                    <a:pt x="64" y="1530"/>
                  </a:lnTo>
                  <a:lnTo>
                    <a:pt x="64" y="1514"/>
                  </a:lnTo>
                  <a:lnTo>
                    <a:pt x="0" y="1434"/>
                  </a:lnTo>
                  <a:lnTo>
                    <a:pt x="16" y="1394"/>
                  </a:lnTo>
                  <a:lnTo>
                    <a:pt x="48" y="1410"/>
                  </a:lnTo>
                  <a:lnTo>
                    <a:pt x="64" y="1379"/>
                  </a:lnTo>
                  <a:lnTo>
                    <a:pt x="40" y="1347"/>
                  </a:lnTo>
                  <a:lnTo>
                    <a:pt x="8" y="1347"/>
                  </a:lnTo>
                  <a:lnTo>
                    <a:pt x="8" y="1323"/>
                  </a:lnTo>
                  <a:lnTo>
                    <a:pt x="48" y="1307"/>
                  </a:lnTo>
                  <a:lnTo>
                    <a:pt x="32" y="1235"/>
                  </a:lnTo>
                  <a:lnTo>
                    <a:pt x="48" y="1219"/>
                  </a:lnTo>
                  <a:lnTo>
                    <a:pt x="32" y="1147"/>
                  </a:lnTo>
                  <a:lnTo>
                    <a:pt x="48" y="1116"/>
                  </a:lnTo>
                  <a:lnTo>
                    <a:pt x="32" y="1100"/>
                  </a:lnTo>
                  <a:lnTo>
                    <a:pt x="64" y="1100"/>
                  </a:lnTo>
                  <a:lnTo>
                    <a:pt x="64" y="1020"/>
                  </a:lnTo>
                  <a:lnTo>
                    <a:pt x="80" y="1004"/>
                  </a:lnTo>
                  <a:lnTo>
                    <a:pt x="167" y="988"/>
                  </a:lnTo>
                  <a:lnTo>
                    <a:pt x="143" y="964"/>
                  </a:lnTo>
                  <a:lnTo>
                    <a:pt x="215" y="964"/>
                  </a:lnTo>
                  <a:lnTo>
                    <a:pt x="215" y="940"/>
                  </a:lnTo>
                  <a:lnTo>
                    <a:pt x="191" y="940"/>
                  </a:lnTo>
                  <a:lnTo>
                    <a:pt x="191" y="924"/>
                  </a:lnTo>
                  <a:lnTo>
                    <a:pt x="231" y="932"/>
                  </a:lnTo>
                  <a:lnTo>
                    <a:pt x="239" y="940"/>
                  </a:lnTo>
                  <a:lnTo>
                    <a:pt x="287" y="940"/>
                  </a:lnTo>
                  <a:lnTo>
                    <a:pt x="287" y="908"/>
                  </a:lnTo>
                  <a:lnTo>
                    <a:pt x="311" y="892"/>
                  </a:lnTo>
                  <a:lnTo>
                    <a:pt x="342" y="892"/>
                  </a:lnTo>
                  <a:lnTo>
                    <a:pt x="358" y="877"/>
                  </a:lnTo>
                  <a:lnTo>
                    <a:pt x="374" y="892"/>
                  </a:lnTo>
                  <a:lnTo>
                    <a:pt x="374" y="908"/>
                  </a:lnTo>
                  <a:lnTo>
                    <a:pt x="414" y="908"/>
                  </a:lnTo>
                  <a:lnTo>
                    <a:pt x="430" y="892"/>
                  </a:lnTo>
                  <a:lnTo>
                    <a:pt x="430" y="885"/>
                  </a:lnTo>
                  <a:lnTo>
                    <a:pt x="406" y="885"/>
                  </a:lnTo>
                  <a:lnTo>
                    <a:pt x="390" y="892"/>
                  </a:lnTo>
                  <a:lnTo>
                    <a:pt x="382" y="861"/>
                  </a:lnTo>
                  <a:lnTo>
                    <a:pt x="390" y="821"/>
                  </a:lnTo>
                  <a:lnTo>
                    <a:pt x="462" y="773"/>
                  </a:lnTo>
                  <a:lnTo>
                    <a:pt x="486" y="789"/>
                  </a:lnTo>
                  <a:lnTo>
                    <a:pt x="510" y="757"/>
                  </a:lnTo>
                  <a:lnTo>
                    <a:pt x="486" y="749"/>
                  </a:lnTo>
                  <a:lnTo>
                    <a:pt x="565" y="677"/>
                  </a:lnTo>
                  <a:lnTo>
                    <a:pt x="565" y="645"/>
                  </a:lnTo>
                  <a:lnTo>
                    <a:pt x="589" y="622"/>
                  </a:lnTo>
                  <a:lnTo>
                    <a:pt x="589" y="598"/>
                  </a:lnTo>
                  <a:lnTo>
                    <a:pt x="645" y="526"/>
                  </a:lnTo>
                  <a:lnTo>
                    <a:pt x="637" y="494"/>
                  </a:lnTo>
                  <a:lnTo>
                    <a:pt x="740" y="462"/>
                  </a:lnTo>
                  <a:lnTo>
                    <a:pt x="717" y="446"/>
                  </a:lnTo>
                  <a:lnTo>
                    <a:pt x="732" y="438"/>
                  </a:lnTo>
                  <a:lnTo>
                    <a:pt x="756" y="438"/>
                  </a:lnTo>
                  <a:lnTo>
                    <a:pt x="740" y="406"/>
                  </a:lnTo>
                  <a:lnTo>
                    <a:pt x="756" y="406"/>
                  </a:lnTo>
                  <a:lnTo>
                    <a:pt x="732" y="390"/>
                  </a:lnTo>
                  <a:lnTo>
                    <a:pt x="756" y="382"/>
                  </a:lnTo>
                  <a:lnTo>
                    <a:pt x="804" y="390"/>
                  </a:lnTo>
                  <a:lnTo>
                    <a:pt x="804" y="335"/>
                  </a:lnTo>
                  <a:lnTo>
                    <a:pt x="860" y="319"/>
                  </a:lnTo>
                  <a:lnTo>
                    <a:pt x="804" y="303"/>
                  </a:lnTo>
                  <a:lnTo>
                    <a:pt x="764" y="335"/>
                  </a:lnTo>
                  <a:lnTo>
                    <a:pt x="748" y="319"/>
                  </a:lnTo>
                  <a:lnTo>
                    <a:pt x="756" y="311"/>
                  </a:lnTo>
                  <a:lnTo>
                    <a:pt x="748" y="287"/>
                  </a:lnTo>
                  <a:lnTo>
                    <a:pt x="725" y="271"/>
                  </a:lnTo>
                  <a:lnTo>
                    <a:pt x="756" y="255"/>
                  </a:lnTo>
                  <a:lnTo>
                    <a:pt x="756" y="271"/>
                  </a:lnTo>
                  <a:lnTo>
                    <a:pt x="788" y="263"/>
                  </a:lnTo>
                  <a:lnTo>
                    <a:pt x="796" y="287"/>
                  </a:lnTo>
                  <a:lnTo>
                    <a:pt x="820" y="271"/>
                  </a:lnTo>
                  <a:lnTo>
                    <a:pt x="820" y="295"/>
                  </a:lnTo>
                  <a:lnTo>
                    <a:pt x="876" y="287"/>
                  </a:lnTo>
                  <a:lnTo>
                    <a:pt x="876" y="239"/>
                  </a:lnTo>
                  <a:lnTo>
                    <a:pt x="908" y="231"/>
                  </a:lnTo>
                  <a:lnTo>
                    <a:pt x="900" y="223"/>
                  </a:lnTo>
                  <a:lnTo>
                    <a:pt x="908" y="215"/>
                  </a:lnTo>
                  <a:lnTo>
                    <a:pt x="916" y="231"/>
                  </a:lnTo>
                  <a:lnTo>
                    <a:pt x="932" y="223"/>
                  </a:lnTo>
                  <a:lnTo>
                    <a:pt x="916" y="199"/>
                  </a:lnTo>
                  <a:lnTo>
                    <a:pt x="939" y="207"/>
                  </a:lnTo>
                  <a:lnTo>
                    <a:pt x="955" y="175"/>
                  </a:lnTo>
                  <a:lnTo>
                    <a:pt x="979" y="175"/>
                  </a:lnTo>
                  <a:lnTo>
                    <a:pt x="995" y="151"/>
                  </a:lnTo>
                  <a:lnTo>
                    <a:pt x="1003" y="207"/>
                  </a:lnTo>
                  <a:lnTo>
                    <a:pt x="1035" y="143"/>
                  </a:lnTo>
                  <a:lnTo>
                    <a:pt x="1075" y="143"/>
                  </a:lnTo>
                  <a:lnTo>
                    <a:pt x="1075" y="127"/>
                  </a:lnTo>
                  <a:lnTo>
                    <a:pt x="1051" y="112"/>
                  </a:lnTo>
                  <a:lnTo>
                    <a:pt x="1067" y="112"/>
                  </a:lnTo>
                  <a:lnTo>
                    <a:pt x="1131" y="120"/>
                  </a:lnTo>
                  <a:lnTo>
                    <a:pt x="1107" y="143"/>
                  </a:lnTo>
                  <a:lnTo>
                    <a:pt x="1139" y="151"/>
                  </a:lnTo>
                  <a:lnTo>
                    <a:pt x="1154" y="135"/>
                  </a:lnTo>
                  <a:lnTo>
                    <a:pt x="1146" y="104"/>
                  </a:lnTo>
                  <a:lnTo>
                    <a:pt x="1194" y="64"/>
                  </a:lnTo>
                  <a:lnTo>
                    <a:pt x="1194" y="40"/>
                  </a:lnTo>
                  <a:lnTo>
                    <a:pt x="1202" y="24"/>
                  </a:lnTo>
                  <a:lnTo>
                    <a:pt x="1218" y="24"/>
                  </a:lnTo>
                  <a:lnTo>
                    <a:pt x="1234" y="40"/>
                  </a:lnTo>
                  <a:lnTo>
                    <a:pt x="1258" y="32"/>
                  </a:lnTo>
                  <a:lnTo>
                    <a:pt x="1226" y="72"/>
                  </a:lnTo>
                  <a:lnTo>
                    <a:pt x="1218" y="120"/>
                  </a:lnTo>
                  <a:lnTo>
                    <a:pt x="1258" y="80"/>
                  </a:lnTo>
                  <a:lnTo>
                    <a:pt x="1266" y="48"/>
                  </a:lnTo>
                  <a:lnTo>
                    <a:pt x="1298" y="24"/>
                  </a:lnTo>
                  <a:lnTo>
                    <a:pt x="1282" y="80"/>
                  </a:lnTo>
                  <a:lnTo>
                    <a:pt x="1330" y="48"/>
                  </a:lnTo>
                  <a:lnTo>
                    <a:pt x="1314" y="8"/>
                  </a:lnTo>
                  <a:lnTo>
                    <a:pt x="1353" y="0"/>
                  </a:lnTo>
                  <a:lnTo>
                    <a:pt x="1369" y="8"/>
                  </a:lnTo>
                  <a:lnTo>
                    <a:pt x="1369" y="24"/>
                  </a:lnTo>
                  <a:lnTo>
                    <a:pt x="1353" y="48"/>
                  </a:lnTo>
                  <a:lnTo>
                    <a:pt x="1353" y="64"/>
                  </a:lnTo>
                  <a:lnTo>
                    <a:pt x="1377" y="80"/>
                  </a:lnTo>
                  <a:lnTo>
                    <a:pt x="1385" y="24"/>
                  </a:lnTo>
                  <a:lnTo>
                    <a:pt x="1409" y="24"/>
                  </a:lnTo>
                  <a:lnTo>
                    <a:pt x="1417" y="40"/>
                  </a:lnTo>
                  <a:lnTo>
                    <a:pt x="1513" y="64"/>
                  </a:lnTo>
                  <a:lnTo>
                    <a:pt x="1465" y="112"/>
                  </a:lnTo>
                  <a:lnTo>
                    <a:pt x="1409" y="112"/>
                  </a:lnTo>
                  <a:lnTo>
                    <a:pt x="1401" y="127"/>
                  </a:lnTo>
                  <a:lnTo>
                    <a:pt x="1521" y="151"/>
                  </a:lnTo>
                  <a:lnTo>
                    <a:pt x="1513" y="183"/>
                  </a:lnTo>
                  <a:lnTo>
                    <a:pt x="1473" y="167"/>
                  </a:lnTo>
                  <a:lnTo>
                    <a:pt x="1465" y="207"/>
                  </a:lnTo>
                  <a:lnTo>
                    <a:pt x="1433" y="247"/>
                  </a:lnTo>
                  <a:lnTo>
                    <a:pt x="1417" y="247"/>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92" name="Freeform 56"/>
            <p:cNvSpPr>
              <a:spLocks/>
            </p:cNvSpPr>
            <p:nvPr/>
          </p:nvSpPr>
          <p:spPr bwMode="auto">
            <a:xfrm>
              <a:off x="2343868" y="4349686"/>
              <a:ext cx="1429081" cy="1802511"/>
            </a:xfrm>
            <a:custGeom>
              <a:avLst/>
              <a:gdLst>
                <a:gd name="T0" fmla="*/ 1433 w 1521"/>
                <a:gd name="T1" fmla="*/ 167 h 1546"/>
                <a:gd name="T2" fmla="*/ 1353 w 1521"/>
                <a:gd name="T3" fmla="*/ 127 h 1546"/>
                <a:gd name="T4" fmla="*/ 1266 w 1521"/>
                <a:gd name="T5" fmla="*/ 271 h 1546"/>
                <a:gd name="T6" fmla="*/ 1194 w 1521"/>
                <a:gd name="T7" fmla="*/ 295 h 1546"/>
                <a:gd name="T8" fmla="*/ 1107 w 1521"/>
                <a:gd name="T9" fmla="*/ 287 h 1546"/>
                <a:gd name="T10" fmla="*/ 1011 w 1521"/>
                <a:gd name="T11" fmla="*/ 263 h 1546"/>
                <a:gd name="T12" fmla="*/ 916 w 1521"/>
                <a:gd name="T13" fmla="*/ 319 h 1546"/>
                <a:gd name="T14" fmla="*/ 868 w 1521"/>
                <a:gd name="T15" fmla="*/ 375 h 1546"/>
                <a:gd name="T16" fmla="*/ 772 w 1521"/>
                <a:gd name="T17" fmla="*/ 526 h 1546"/>
                <a:gd name="T18" fmla="*/ 693 w 1521"/>
                <a:gd name="T19" fmla="*/ 669 h 1546"/>
                <a:gd name="T20" fmla="*/ 653 w 1521"/>
                <a:gd name="T21" fmla="*/ 845 h 1546"/>
                <a:gd name="T22" fmla="*/ 510 w 1521"/>
                <a:gd name="T23" fmla="*/ 1084 h 1546"/>
                <a:gd name="T24" fmla="*/ 502 w 1521"/>
                <a:gd name="T25" fmla="*/ 1219 h 1546"/>
                <a:gd name="T26" fmla="*/ 446 w 1521"/>
                <a:gd name="T27" fmla="*/ 1363 h 1546"/>
                <a:gd name="T28" fmla="*/ 390 w 1521"/>
                <a:gd name="T29" fmla="*/ 1498 h 1546"/>
                <a:gd name="T30" fmla="*/ 350 w 1521"/>
                <a:gd name="T31" fmla="*/ 1363 h 1546"/>
                <a:gd name="T32" fmla="*/ 239 w 1521"/>
                <a:gd name="T33" fmla="*/ 1490 h 1546"/>
                <a:gd name="T34" fmla="*/ 64 w 1521"/>
                <a:gd name="T35" fmla="*/ 1530 h 1546"/>
                <a:gd name="T36" fmla="*/ 48 w 1521"/>
                <a:gd name="T37" fmla="*/ 1410 h 1546"/>
                <a:gd name="T38" fmla="*/ 8 w 1521"/>
                <a:gd name="T39" fmla="*/ 1323 h 1546"/>
                <a:gd name="T40" fmla="*/ 32 w 1521"/>
                <a:gd name="T41" fmla="*/ 1147 h 1546"/>
                <a:gd name="T42" fmla="*/ 64 w 1521"/>
                <a:gd name="T43" fmla="*/ 1020 h 1546"/>
                <a:gd name="T44" fmla="*/ 215 w 1521"/>
                <a:gd name="T45" fmla="*/ 964 h 1546"/>
                <a:gd name="T46" fmla="*/ 231 w 1521"/>
                <a:gd name="T47" fmla="*/ 932 h 1546"/>
                <a:gd name="T48" fmla="*/ 311 w 1521"/>
                <a:gd name="T49" fmla="*/ 892 h 1546"/>
                <a:gd name="T50" fmla="*/ 374 w 1521"/>
                <a:gd name="T51" fmla="*/ 908 h 1546"/>
                <a:gd name="T52" fmla="*/ 406 w 1521"/>
                <a:gd name="T53" fmla="*/ 885 h 1546"/>
                <a:gd name="T54" fmla="*/ 462 w 1521"/>
                <a:gd name="T55" fmla="*/ 773 h 1546"/>
                <a:gd name="T56" fmla="*/ 565 w 1521"/>
                <a:gd name="T57" fmla="*/ 677 h 1546"/>
                <a:gd name="T58" fmla="*/ 645 w 1521"/>
                <a:gd name="T59" fmla="*/ 526 h 1546"/>
                <a:gd name="T60" fmla="*/ 732 w 1521"/>
                <a:gd name="T61" fmla="*/ 438 h 1546"/>
                <a:gd name="T62" fmla="*/ 732 w 1521"/>
                <a:gd name="T63" fmla="*/ 390 h 1546"/>
                <a:gd name="T64" fmla="*/ 860 w 1521"/>
                <a:gd name="T65" fmla="*/ 319 h 1546"/>
                <a:gd name="T66" fmla="*/ 756 w 1521"/>
                <a:gd name="T67" fmla="*/ 311 h 1546"/>
                <a:gd name="T68" fmla="*/ 756 w 1521"/>
                <a:gd name="T69" fmla="*/ 271 h 1546"/>
                <a:gd name="T70" fmla="*/ 820 w 1521"/>
                <a:gd name="T71" fmla="*/ 295 h 1546"/>
                <a:gd name="T72" fmla="*/ 900 w 1521"/>
                <a:gd name="T73" fmla="*/ 223 h 1546"/>
                <a:gd name="T74" fmla="*/ 916 w 1521"/>
                <a:gd name="T75" fmla="*/ 199 h 1546"/>
                <a:gd name="T76" fmla="*/ 995 w 1521"/>
                <a:gd name="T77" fmla="*/ 151 h 1546"/>
                <a:gd name="T78" fmla="*/ 1075 w 1521"/>
                <a:gd name="T79" fmla="*/ 127 h 1546"/>
                <a:gd name="T80" fmla="*/ 1107 w 1521"/>
                <a:gd name="T81" fmla="*/ 143 h 1546"/>
                <a:gd name="T82" fmla="*/ 1194 w 1521"/>
                <a:gd name="T83" fmla="*/ 64 h 1546"/>
                <a:gd name="T84" fmla="*/ 1234 w 1521"/>
                <a:gd name="T85" fmla="*/ 40 h 1546"/>
                <a:gd name="T86" fmla="*/ 1258 w 1521"/>
                <a:gd name="T87" fmla="*/ 80 h 1546"/>
                <a:gd name="T88" fmla="*/ 1330 w 1521"/>
                <a:gd name="T89" fmla="*/ 48 h 1546"/>
                <a:gd name="T90" fmla="*/ 1369 w 1521"/>
                <a:gd name="T91" fmla="*/ 24 h 1546"/>
                <a:gd name="T92" fmla="*/ 1385 w 1521"/>
                <a:gd name="T93" fmla="*/ 24 h 1546"/>
                <a:gd name="T94" fmla="*/ 1465 w 1521"/>
                <a:gd name="T95" fmla="*/ 112 h 1546"/>
                <a:gd name="T96" fmla="*/ 1513 w 1521"/>
                <a:gd name="T97" fmla="*/ 183 h 1546"/>
                <a:gd name="T98" fmla="*/ 1417 w 1521"/>
                <a:gd name="T99" fmla="*/ 247 h 15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1" h="1546">
                  <a:moveTo>
                    <a:pt x="1417" y="247"/>
                  </a:moveTo>
                  <a:lnTo>
                    <a:pt x="1417" y="215"/>
                  </a:lnTo>
                  <a:lnTo>
                    <a:pt x="1433" y="207"/>
                  </a:lnTo>
                  <a:lnTo>
                    <a:pt x="1433" y="167"/>
                  </a:lnTo>
                  <a:lnTo>
                    <a:pt x="1409" y="151"/>
                  </a:lnTo>
                  <a:lnTo>
                    <a:pt x="1385" y="151"/>
                  </a:lnTo>
                  <a:lnTo>
                    <a:pt x="1369" y="127"/>
                  </a:lnTo>
                  <a:lnTo>
                    <a:pt x="1353" y="127"/>
                  </a:lnTo>
                  <a:lnTo>
                    <a:pt x="1353" y="135"/>
                  </a:lnTo>
                  <a:lnTo>
                    <a:pt x="1298" y="143"/>
                  </a:lnTo>
                  <a:lnTo>
                    <a:pt x="1266" y="175"/>
                  </a:lnTo>
                  <a:lnTo>
                    <a:pt x="1266" y="271"/>
                  </a:lnTo>
                  <a:lnTo>
                    <a:pt x="1234" y="295"/>
                  </a:lnTo>
                  <a:lnTo>
                    <a:pt x="1234" y="319"/>
                  </a:lnTo>
                  <a:lnTo>
                    <a:pt x="1202" y="311"/>
                  </a:lnTo>
                  <a:lnTo>
                    <a:pt x="1194" y="295"/>
                  </a:lnTo>
                  <a:lnTo>
                    <a:pt x="1170" y="295"/>
                  </a:lnTo>
                  <a:lnTo>
                    <a:pt x="1162" y="303"/>
                  </a:lnTo>
                  <a:lnTo>
                    <a:pt x="1107" y="303"/>
                  </a:lnTo>
                  <a:lnTo>
                    <a:pt x="1107" y="287"/>
                  </a:lnTo>
                  <a:lnTo>
                    <a:pt x="1067" y="239"/>
                  </a:lnTo>
                  <a:lnTo>
                    <a:pt x="1027" y="255"/>
                  </a:lnTo>
                  <a:lnTo>
                    <a:pt x="1027" y="271"/>
                  </a:lnTo>
                  <a:lnTo>
                    <a:pt x="1011" y="263"/>
                  </a:lnTo>
                  <a:lnTo>
                    <a:pt x="979" y="263"/>
                  </a:lnTo>
                  <a:lnTo>
                    <a:pt x="995" y="327"/>
                  </a:lnTo>
                  <a:lnTo>
                    <a:pt x="971" y="335"/>
                  </a:lnTo>
                  <a:lnTo>
                    <a:pt x="916" y="319"/>
                  </a:lnTo>
                  <a:lnTo>
                    <a:pt x="900" y="335"/>
                  </a:lnTo>
                  <a:lnTo>
                    <a:pt x="900" y="367"/>
                  </a:lnTo>
                  <a:lnTo>
                    <a:pt x="884" y="390"/>
                  </a:lnTo>
                  <a:lnTo>
                    <a:pt x="868" y="375"/>
                  </a:lnTo>
                  <a:lnTo>
                    <a:pt x="828" y="375"/>
                  </a:lnTo>
                  <a:lnTo>
                    <a:pt x="788" y="454"/>
                  </a:lnTo>
                  <a:lnTo>
                    <a:pt x="788" y="510"/>
                  </a:lnTo>
                  <a:lnTo>
                    <a:pt x="772" y="526"/>
                  </a:lnTo>
                  <a:lnTo>
                    <a:pt x="740" y="566"/>
                  </a:lnTo>
                  <a:lnTo>
                    <a:pt x="748" y="598"/>
                  </a:lnTo>
                  <a:lnTo>
                    <a:pt x="685" y="606"/>
                  </a:lnTo>
                  <a:lnTo>
                    <a:pt x="693" y="669"/>
                  </a:lnTo>
                  <a:lnTo>
                    <a:pt x="621" y="765"/>
                  </a:lnTo>
                  <a:lnTo>
                    <a:pt x="621" y="789"/>
                  </a:lnTo>
                  <a:lnTo>
                    <a:pt x="653" y="813"/>
                  </a:lnTo>
                  <a:lnTo>
                    <a:pt x="653" y="845"/>
                  </a:lnTo>
                  <a:lnTo>
                    <a:pt x="629" y="869"/>
                  </a:lnTo>
                  <a:lnTo>
                    <a:pt x="581" y="853"/>
                  </a:lnTo>
                  <a:lnTo>
                    <a:pt x="518" y="900"/>
                  </a:lnTo>
                  <a:lnTo>
                    <a:pt x="510" y="1084"/>
                  </a:lnTo>
                  <a:lnTo>
                    <a:pt x="486" y="1124"/>
                  </a:lnTo>
                  <a:lnTo>
                    <a:pt x="486" y="1139"/>
                  </a:lnTo>
                  <a:lnTo>
                    <a:pt x="533" y="1187"/>
                  </a:lnTo>
                  <a:lnTo>
                    <a:pt x="502" y="1219"/>
                  </a:lnTo>
                  <a:lnTo>
                    <a:pt x="478" y="1219"/>
                  </a:lnTo>
                  <a:lnTo>
                    <a:pt x="486" y="1291"/>
                  </a:lnTo>
                  <a:lnTo>
                    <a:pt x="470" y="1363"/>
                  </a:lnTo>
                  <a:lnTo>
                    <a:pt x="446" y="1363"/>
                  </a:lnTo>
                  <a:lnTo>
                    <a:pt x="438" y="1402"/>
                  </a:lnTo>
                  <a:lnTo>
                    <a:pt x="414" y="1410"/>
                  </a:lnTo>
                  <a:lnTo>
                    <a:pt x="414" y="1458"/>
                  </a:lnTo>
                  <a:lnTo>
                    <a:pt x="390" y="1498"/>
                  </a:lnTo>
                  <a:lnTo>
                    <a:pt x="390" y="1458"/>
                  </a:lnTo>
                  <a:lnTo>
                    <a:pt x="366" y="1442"/>
                  </a:lnTo>
                  <a:lnTo>
                    <a:pt x="342" y="1410"/>
                  </a:lnTo>
                  <a:lnTo>
                    <a:pt x="350" y="1363"/>
                  </a:lnTo>
                  <a:lnTo>
                    <a:pt x="342" y="1371"/>
                  </a:lnTo>
                  <a:lnTo>
                    <a:pt x="311" y="1442"/>
                  </a:lnTo>
                  <a:lnTo>
                    <a:pt x="255" y="1442"/>
                  </a:lnTo>
                  <a:lnTo>
                    <a:pt x="239" y="1490"/>
                  </a:lnTo>
                  <a:lnTo>
                    <a:pt x="159" y="1514"/>
                  </a:lnTo>
                  <a:lnTo>
                    <a:pt x="151" y="1538"/>
                  </a:lnTo>
                  <a:lnTo>
                    <a:pt x="127" y="1546"/>
                  </a:lnTo>
                  <a:lnTo>
                    <a:pt x="64" y="1530"/>
                  </a:lnTo>
                  <a:lnTo>
                    <a:pt x="64" y="1514"/>
                  </a:lnTo>
                  <a:lnTo>
                    <a:pt x="0" y="1434"/>
                  </a:lnTo>
                  <a:lnTo>
                    <a:pt x="16" y="1394"/>
                  </a:lnTo>
                  <a:lnTo>
                    <a:pt x="48" y="1410"/>
                  </a:lnTo>
                  <a:lnTo>
                    <a:pt x="64" y="1379"/>
                  </a:lnTo>
                  <a:lnTo>
                    <a:pt x="40" y="1347"/>
                  </a:lnTo>
                  <a:lnTo>
                    <a:pt x="8" y="1347"/>
                  </a:lnTo>
                  <a:lnTo>
                    <a:pt x="8" y="1323"/>
                  </a:lnTo>
                  <a:lnTo>
                    <a:pt x="48" y="1307"/>
                  </a:lnTo>
                  <a:lnTo>
                    <a:pt x="32" y="1235"/>
                  </a:lnTo>
                  <a:lnTo>
                    <a:pt x="48" y="1219"/>
                  </a:lnTo>
                  <a:lnTo>
                    <a:pt x="32" y="1147"/>
                  </a:lnTo>
                  <a:lnTo>
                    <a:pt x="48" y="1116"/>
                  </a:lnTo>
                  <a:lnTo>
                    <a:pt x="32" y="1100"/>
                  </a:lnTo>
                  <a:lnTo>
                    <a:pt x="64" y="1100"/>
                  </a:lnTo>
                  <a:lnTo>
                    <a:pt x="64" y="1020"/>
                  </a:lnTo>
                  <a:lnTo>
                    <a:pt x="80" y="1004"/>
                  </a:lnTo>
                  <a:lnTo>
                    <a:pt x="167" y="988"/>
                  </a:lnTo>
                  <a:lnTo>
                    <a:pt x="143" y="964"/>
                  </a:lnTo>
                  <a:lnTo>
                    <a:pt x="215" y="964"/>
                  </a:lnTo>
                  <a:lnTo>
                    <a:pt x="215" y="940"/>
                  </a:lnTo>
                  <a:lnTo>
                    <a:pt x="191" y="940"/>
                  </a:lnTo>
                  <a:lnTo>
                    <a:pt x="191" y="924"/>
                  </a:lnTo>
                  <a:lnTo>
                    <a:pt x="231" y="932"/>
                  </a:lnTo>
                  <a:lnTo>
                    <a:pt x="239" y="940"/>
                  </a:lnTo>
                  <a:lnTo>
                    <a:pt x="287" y="940"/>
                  </a:lnTo>
                  <a:lnTo>
                    <a:pt x="287" y="908"/>
                  </a:lnTo>
                  <a:lnTo>
                    <a:pt x="311" y="892"/>
                  </a:lnTo>
                  <a:lnTo>
                    <a:pt x="342" y="892"/>
                  </a:lnTo>
                  <a:lnTo>
                    <a:pt x="358" y="877"/>
                  </a:lnTo>
                  <a:lnTo>
                    <a:pt x="374" y="892"/>
                  </a:lnTo>
                  <a:lnTo>
                    <a:pt x="374" y="908"/>
                  </a:lnTo>
                  <a:lnTo>
                    <a:pt x="414" y="908"/>
                  </a:lnTo>
                  <a:lnTo>
                    <a:pt x="430" y="892"/>
                  </a:lnTo>
                  <a:lnTo>
                    <a:pt x="430" y="885"/>
                  </a:lnTo>
                  <a:lnTo>
                    <a:pt x="406" y="885"/>
                  </a:lnTo>
                  <a:lnTo>
                    <a:pt x="390" y="892"/>
                  </a:lnTo>
                  <a:lnTo>
                    <a:pt x="382" y="861"/>
                  </a:lnTo>
                  <a:lnTo>
                    <a:pt x="390" y="821"/>
                  </a:lnTo>
                  <a:lnTo>
                    <a:pt x="462" y="773"/>
                  </a:lnTo>
                  <a:lnTo>
                    <a:pt x="486" y="789"/>
                  </a:lnTo>
                  <a:lnTo>
                    <a:pt x="510" y="757"/>
                  </a:lnTo>
                  <a:lnTo>
                    <a:pt x="486" y="749"/>
                  </a:lnTo>
                  <a:lnTo>
                    <a:pt x="565" y="677"/>
                  </a:lnTo>
                  <a:lnTo>
                    <a:pt x="565" y="645"/>
                  </a:lnTo>
                  <a:lnTo>
                    <a:pt x="589" y="622"/>
                  </a:lnTo>
                  <a:lnTo>
                    <a:pt x="589" y="598"/>
                  </a:lnTo>
                  <a:lnTo>
                    <a:pt x="645" y="526"/>
                  </a:lnTo>
                  <a:lnTo>
                    <a:pt x="637" y="494"/>
                  </a:lnTo>
                  <a:lnTo>
                    <a:pt x="740" y="462"/>
                  </a:lnTo>
                  <a:lnTo>
                    <a:pt x="717" y="446"/>
                  </a:lnTo>
                  <a:lnTo>
                    <a:pt x="732" y="438"/>
                  </a:lnTo>
                  <a:lnTo>
                    <a:pt x="756" y="438"/>
                  </a:lnTo>
                  <a:lnTo>
                    <a:pt x="740" y="406"/>
                  </a:lnTo>
                  <a:lnTo>
                    <a:pt x="756" y="406"/>
                  </a:lnTo>
                  <a:lnTo>
                    <a:pt x="732" y="390"/>
                  </a:lnTo>
                  <a:lnTo>
                    <a:pt x="756" y="382"/>
                  </a:lnTo>
                  <a:lnTo>
                    <a:pt x="804" y="390"/>
                  </a:lnTo>
                  <a:lnTo>
                    <a:pt x="804" y="335"/>
                  </a:lnTo>
                  <a:lnTo>
                    <a:pt x="860" y="319"/>
                  </a:lnTo>
                  <a:lnTo>
                    <a:pt x="804" y="303"/>
                  </a:lnTo>
                  <a:lnTo>
                    <a:pt x="764" y="335"/>
                  </a:lnTo>
                  <a:lnTo>
                    <a:pt x="748" y="319"/>
                  </a:lnTo>
                  <a:lnTo>
                    <a:pt x="756" y="311"/>
                  </a:lnTo>
                  <a:lnTo>
                    <a:pt x="748" y="287"/>
                  </a:lnTo>
                  <a:lnTo>
                    <a:pt x="725" y="271"/>
                  </a:lnTo>
                  <a:lnTo>
                    <a:pt x="756" y="255"/>
                  </a:lnTo>
                  <a:lnTo>
                    <a:pt x="756" y="271"/>
                  </a:lnTo>
                  <a:lnTo>
                    <a:pt x="788" y="263"/>
                  </a:lnTo>
                  <a:lnTo>
                    <a:pt x="796" y="287"/>
                  </a:lnTo>
                  <a:lnTo>
                    <a:pt x="820" y="271"/>
                  </a:lnTo>
                  <a:lnTo>
                    <a:pt x="820" y="295"/>
                  </a:lnTo>
                  <a:lnTo>
                    <a:pt x="876" y="287"/>
                  </a:lnTo>
                  <a:lnTo>
                    <a:pt x="876" y="239"/>
                  </a:lnTo>
                  <a:lnTo>
                    <a:pt x="908" y="231"/>
                  </a:lnTo>
                  <a:lnTo>
                    <a:pt x="900" y="223"/>
                  </a:lnTo>
                  <a:lnTo>
                    <a:pt x="908" y="215"/>
                  </a:lnTo>
                  <a:lnTo>
                    <a:pt x="916" y="231"/>
                  </a:lnTo>
                  <a:lnTo>
                    <a:pt x="932" y="223"/>
                  </a:lnTo>
                  <a:lnTo>
                    <a:pt x="916" y="199"/>
                  </a:lnTo>
                  <a:lnTo>
                    <a:pt x="939" y="207"/>
                  </a:lnTo>
                  <a:lnTo>
                    <a:pt x="955" y="175"/>
                  </a:lnTo>
                  <a:lnTo>
                    <a:pt x="979" y="175"/>
                  </a:lnTo>
                  <a:lnTo>
                    <a:pt x="995" y="151"/>
                  </a:lnTo>
                  <a:lnTo>
                    <a:pt x="1003" y="207"/>
                  </a:lnTo>
                  <a:lnTo>
                    <a:pt x="1035" y="143"/>
                  </a:lnTo>
                  <a:lnTo>
                    <a:pt x="1075" y="143"/>
                  </a:lnTo>
                  <a:lnTo>
                    <a:pt x="1075" y="127"/>
                  </a:lnTo>
                  <a:lnTo>
                    <a:pt x="1051" y="112"/>
                  </a:lnTo>
                  <a:lnTo>
                    <a:pt x="1067" y="112"/>
                  </a:lnTo>
                  <a:lnTo>
                    <a:pt x="1131" y="120"/>
                  </a:lnTo>
                  <a:lnTo>
                    <a:pt x="1107" y="143"/>
                  </a:lnTo>
                  <a:lnTo>
                    <a:pt x="1139" y="151"/>
                  </a:lnTo>
                  <a:lnTo>
                    <a:pt x="1154" y="135"/>
                  </a:lnTo>
                  <a:lnTo>
                    <a:pt x="1146" y="104"/>
                  </a:lnTo>
                  <a:lnTo>
                    <a:pt x="1194" y="64"/>
                  </a:lnTo>
                  <a:lnTo>
                    <a:pt x="1194" y="40"/>
                  </a:lnTo>
                  <a:lnTo>
                    <a:pt x="1202" y="24"/>
                  </a:lnTo>
                  <a:lnTo>
                    <a:pt x="1218" y="24"/>
                  </a:lnTo>
                  <a:lnTo>
                    <a:pt x="1234" y="40"/>
                  </a:lnTo>
                  <a:lnTo>
                    <a:pt x="1258" y="32"/>
                  </a:lnTo>
                  <a:lnTo>
                    <a:pt x="1226" y="72"/>
                  </a:lnTo>
                  <a:lnTo>
                    <a:pt x="1218" y="120"/>
                  </a:lnTo>
                  <a:lnTo>
                    <a:pt x="1258" y="80"/>
                  </a:lnTo>
                  <a:lnTo>
                    <a:pt x="1266" y="48"/>
                  </a:lnTo>
                  <a:lnTo>
                    <a:pt x="1298" y="24"/>
                  </a:lnTo>
                  <a:lnTo>
                    <a:pt x="1282" y="80"/>
                  </a:lnTo>
                  <a:lnTo>
                    <a:pt x="1330" y="48"/>
                  </a:lnTo>
                  <a:lnTo>
                    <a:pt x="1314" y="8"/>
                  </a:lnTo>
                  <a:lnTo>
                    <a:pt x="1353" y="0"/>
                  </a:lnTo>
                  <a:lnTo>
                    <a:pt x="1369" y="8"/>
                  </a:lnTo>
                  <a:lnTo>
                    <a:pt x="1369" y="24"/>
                  </a:lnTo>
                  <a:lnTo>
                    <a:pt x="1353" y="48"/>
                  </a:lnTo>
                  <a:lnTo>
                    <a:pt x="1353" y="64"/>
                  </a:lnTo>
                  <a:lnTo>
                    <a:pt x="1377" y="80"/>
                  </a:lnTo>
                  <a:lnTo>
                    <a:pt x="1385" y="24"/>
                  </a:lnTo>
                  <a:lnTo>
                    <a:pt x="1409" y="24"/>
                  </a:lnTo>
                  <a:lnTo>
                    <a:pt x="1417" y="40"/>
                  </a:lnTo>
                  <a:lnTo>
                    <a:pt x="1513" y="64"/>
                  </a:lnTo>
                  <a:lnTo>
                    <a:pt x="1465" y="112"/>
                  </a:lnTo>
                  <a:lnTo>
                    <a:pt x="1409" y="112"/>
                  </a:lnTo>
                  <a:lnTo>
                    <a:pt x="1401" y="127"/>
                  </a:lnTo>
                  <a:lnTo>
                    <a:pt x="1521" y="151"/>
                  </a:lnTo>
                  <a:lnTo>
                    <a:pt x="1513" y="183"/>
                  </a:lnTo>
                  <a:lnTo>
                    <a:pt x="1473" y="167"/>
                  </a:lnTo>
                  <a:lnTo>
                    <a:pt x="1465" y="207"/>
                  </a:lnTo>
                  <a:lnTo>
                    <a:pt x="1433" y="247"/>
                  </a:lnTo>
                  <a:lnTo>
                    <a:pt x="1417" y="247"/>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93" name="Freeform 61"/>
            <p:cNvSpPr>
              <a:spLocks/>
            </p:cNvSpPr>
            <p:nvPr/>
          </p:nvSpPr>
          <p:spPr bwMode="auto">
            <a:xfrm>
              <a:off x="2606007" y="5353542"/>
              <a:ext cx="59193" cy="27982"/>
            </a:xfrm>
            <a:custGeom>
              <a:avLst/>
              <a:gdLst>
                <a:gd name="T0" fmla="*/ 63 w 63"/>
                <a:gd name="T1" fmla="*/ 16 h 24"/>
                <a:gd name="T2" fmla="*/ 55 w 63"/>
                <a:gd name="T3" fmla="*/ 24 h 24"/>
                <a:gd name="T4" fmla="*/ 0 w 63"/>
                <a:gd name="T5" fmla="*/ 24 h 24"/>
                <a:gd name="T6" fmla="*/ 8 w 63"/>
                <a:gd name="T7" fmla="*/ 0 h 24"/>
                <a:gd name="T8" fmla="*/ 47 w 63"/>
                <a:gd name="T9" fmla="*/ 0 h 24"/>
                <a:gd name="T10" fmla="*/ 63 w 63"/>
                <a:gd name="T11" fmla="*/ 1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4">
                  <a:moveTo>
                    <a:pt x="63" y="16"/>
                  </a:moveTo>
                  <a:lnTo>
                    <a:pt x="55" y="24"/>
                  </a:lnTo>
                  <a:lnTo>
                    <a:pt x="0" y="24"/>
                  </a:lnTo>
                  <a:lnTo>
                    <a:pt x="8" y="0"/>
                  </a:lnTo>
                  <a:lnTo>
                    <a:pt x="47" y="0"/>
                  </a:lnTo>
                  <a:lnTo>
                    <a:pt x="63" y="16"/>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94" name="Freeform 62"/>
            <p:cNvSpPr>
              <a:spLocks/>
            </p:cNvSpPr>
            <p:nvPr/>
          </p:nvSpPr>
          <p:spPr bwMode="auto">
            <a:xfrm>
              <a:off x="2606007" y="5353542"/>
              <a:ext cx="59193" cy="27982"/>
            </a:xfrm>
            <a:custGeom>
              <a:avLst/>
              <a:gdLst>
                <a:gd name="T0" fmla="*/ 63 w 63"/>
                <a:gd name="T1" fmla="*/ 16 h 24"/>
                <a:gd name="T2" fmla="*/ 55 w 63"/>
                <a:gd name="T3" fmla="*/ 24 h 24"/>
                <a:gd name="T4" fmla="*/ 0 w 63"/>
                <a:gd name="T5" fmla="*/ 24 h 24"/>
                <a:gd name="T6" fmla="*/ 8 w 63"/>
                <a:gd name="T7" fmla="*/ 0 h 24"/>
                <a:gd name="T8" fmla="*/ 47 w 63"/>
                <a:gd name="T9" fmla="*/ 0 h 24"/>
                <a:gd name="T10" fmla="*/ 63 w 63"/>
                <a:gd name="T11" fmla="*/ 1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4">
                  <a:moveTo>
                    <a:pt x="63" y="16"/>
                  </a:moveTo>
                  <a:lnTo>
                    <a:pt x="55" y="24"/>
                  </a:lnTo>
                  <a:lnTo>
                    <a:pt x="0" y="24"/>
                  </a:lnTo>
                  <a:lnTo>
                    <a:pt x="8" y="0"/>
                  </a:lnTo>
                  <a:lnTo>
                    <a:pt x="47" y="0"/>
                  </a:lnTo>
                  <a:lnTo>
                    <a:pt x="63" y="16"/>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95" name="Freeform 63"/>
            <p:cNvSpPr>
              <a:spLocks/>
            </p:cNvSpPr>
            <p:nvPr/>
          </p:nvSpPr>
          <p:spPr bwMode="auto">
            <a:xfrm>
              <a:off x="2957405" y="4721614"/>
              <a:ext cx="37583" cy="37309"/>
            </a:xfrm>
            <a:custGeom>
              <a:avLst/>
              <a:gdLst>
                <a:gd name="T0" fmla="*/ 40 w 40"/>
                <a:gd name="T1" fmla="*/ 0 h 32"/>
                <a:gd name="T2" fmla="*/ 24 w 40"/>
                <a:gd name="T3" fmla="*/ 0 h 32"/>
                <a:gd name="T4" fmla="*/ 0 w 40"/>
                <a:gd name="T5" fmla="*/ 32 h 32"/>
                <a:gd name="T6" fmla="*/ 16 w 40"/>
                <a:gd name="T7" fmla="*/ 32 h 32"/>
                <a:gd name="T8" fmla="*/ 40 w 40"/>
                <a:gd name="T9" fmla="*/ 16 h 32"/>
                <a:gd name="T10" fmla="*/ 40 w 4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32">
                  <a:moveTo>
                    <a:pt x="40" y="0"/>
                  </a:moveTo>
                  <a:lnTo>
                    <a:pt x="24" y="0"/>
                  </a:lnTo>
                  <a:lnTo>
                    <a:pt x="0" y="32"/>
                  </a:lnTo>
                  <a:lnTo>
                    <a:pt x="16" y="32"/>
                  </a:lnTo>
                  <a:lnTo>
                    <a:pt x="40" y="16"/>
                  </a:lnTo>
                  <a:lnTo>
                    <a:pt x="40"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97" name="Freeform 64"/>
            <p:cNvSpPr>
              <a:spLocks/>
            </p:cNvSpPr>
            <p:nvPr/>
          </p:nvSpPr>
          <p:spPr bwMode="auto">
            <a:xfrm>
              <a:off x="2957405" y="4721614"/>
              <a:ext cx="37583" cy="37309"/>
            </a:xfrm>
            <a:custGeom>
              <a:avLst/>
              <a:gdLst>
                <a:gd name="T0" fmla="*/ 40 w 40"/>
                <a:gd name="T1" fmla="*/ 0 h 32"/>
                <a:gd name="T2" fmla="*/ 24 w 40"/>
                <a:gd name="T3" fmla="*/ 0 h 32"/>
                <a:gd name="T4" fmla="*/ 0 w 40"/>
                <a:gd name="T5" fmla="*/ 32 h 32"/>
                <a:gd name="T6" fmla="*/ 16 w 40"/>
                <a:gd name="T7" fmla="*/ 32 h 32"/>
                <a:gd name="T8" fmla="*/ 40 w 40"/>
                <a:gd name="T9" fmla="*/ 16 h 32"/>
                <a:gd name="T10" fmla="*/ 40 w 40"/>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32">
                  <a:moveTo>
                    <a:pt x="40" y="0"/>
                  </a:moveTo>
                  <a:lnTo>
                    <a:pt x="24" y="0"/>
                  </a:lnTo>
                  <a:lnTo>
                    <a:pt x="0" y="32"/>
                  </a:lnTo>
                  <a:lnTo>
                    <a:pt x="16" y="32"/>
                  </a:lnTo>
                  <a:lnTo>
                    <a:pt x="40" y="16"/>
                  </a:lnTo>
                  <a:lnTo>
                    <a:pt x="40"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99" name="Freeform 65"/>
            <p:cNvSpPr>
              <a:spLocks/>
            </p:cNvSpPr>
            <p:nvPr/>
          </p:nvSpPr>
          <p:spPr bwMode="auto">
            <a:xfrm>
              <a:off x="3002504" y="4721614"/>
              <a:ext cx="29127" cy="18655"/>
            </a:xfrm>
            <a:custGeom>
              <a:avLst/>
              <a:gdLst>
                <a:gd name="T0" fmla="*/ 24 w 31"/>
                <a:gd name="T1" fmla="*/ 0 h 16"/>
                <a:gd name="T2" fmla="*/ 0 w 31"/>
                <a:gd name="T3" fmla="*/ 16 h 16"/>
                <a:gd name="T4" fmla="*/ 16 w 31"/>
                <a:gd name="T5" fmla="*/ 16 h 16"/>
                <a:gd name="T6" fmla="*/ 31 w 31"/>
                <a:gd name="T7" fmla="*/ 0 h 16"/>
                <a:gd name="T8" fmla="*/ 24 w 3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6">
                  <a:moveTo>
                    <a:pt x="24" y="0"/>
                  </a:moveTo>
                  <a:lnTo>
                    <a:pt x="0" y="16"/>
                  </a:lnTo>
                  <a:lnTo>
                    <a:pt x="16" y="16"/>
                  </a:lnTo>
                  <a:lnTo>
                    <a:pt x="31" y="0"/>
                  </a:lnTo>
                  <a:lnTo>
                    <a:pt x="24"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01" name="Freeform 66"/>
            <p:cNvSpPr>
              <a:spLocks/>
            </p:cNvSpPr>
            <p:nvPr/>
          </p:nvSpPr>
          <p:spPr bwMode="auto">
            <a:xfrm>
              <a:off x="3002504" y="4721614"/>
              <a:ext cx="29127" cy="18655"/>
            </a:xfrm>
            <a:custGeom>
              <a:avLst/>
              <a:gdLst>
                <a:gd name="T0" fmla="*/ 24 w 31"/>
                <a:gd name="T1" fmla="*/ 0 h 16"/>
                <a:gd name="T2" fmla="*/ 0 w 31"/>
                <a:gd name="T3" fmla="*/ 16 h 16"/>
                <a:gd name="T4" fmla="*/ 16 w 31"/>
                <a:gd name="T5" fmla="*/ 16 h 16"/>
                <a:gd name="T6" fmla="*/ 31 w 31"/>
                <a:gd name="T7" fmla="*/ 0 h 16"/>
                <a:gd name="T8" fmla="*/ 24 w 31"/>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6">
                  <a:moveTo>
                    <a:pt x="24" y="0"/>
                  </a:moveTo>
                  <a:lnTo>
                    <a:pt x="0" y="16"/>
                  </a:lnTo>
                  <a:lnTo>
                    <a:pt x="16" y="16"/>
                  </a:lnTo>
                  <a:lnTo>
                    <a:pt x="31" y="0"/>
                  </a:lnTo>
                  <a:lnTo>
                    <a:pt x="24"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02" name="Freeform 67"/>
            <p:cNvSpPr>
              <a:spLocks/>
            </p:cNvSpPr>
            <p:nvPr/>
          </p:nvSpPr>
          <p:spPr bwMode="auto">
            <a:xfrm>
              <a:off x="3069214" y="4600359"/>
              <a:ext cx="30066" cy="37309"/>
            </a:xfrm>
            <a:custGeom>
              <a:avLst/>
              <a:gdLst>
                <a:gd name="T0" fmla="*/ 16 w 32"/>
                <a:gd name="T1" fmla="*/ 0 h 32"/>
                <a:gd name="T2" fmla="*/ 0 w 32"/>
                <a:gd name="T3" fmla="*/ 32 h 32"/>
                <a:gd name="T4" fmla="*/ 8 w 32"/>
                <a:gd name="T5" fmla="*/ 32 h 32"/>
                <a:gd name="T6" fmla="*/ 32 w 32"/>
                <a:gd name="T7" fmla="*/ 16 h 32"/>
                <a:gd name="T8" fmla="*/ 32 w 32"/>
                <a:gd name="T9" fmla="*/ 0 h 32"/>
                <a:gd name="T10" fmla="*/ 16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16" y="0"/>
                  </a:moveTo>
                  <a:lnTo>
                    <a:pt x="0" y="32"/>
                  </a:lnTo>
                  <a:lnTo>
                    <a:pt x="8" y="32"/>
                  </a:lnTo>
                  <a:lnTo>
                    <a:pt x="32" y="16"/>
                  </a:lnTo>
                  <a:lnTo>
                    <a:pt x="32" y="0"/>
                  </a:lnTo>
                  <a:lnTo>
                    <a:pt x="16"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03" name="Freeform 68"/>
            <p:cNvSpPr>
              <a:spLocks/>
            </p:cNvSpPr>
            <p:nvPr/>
          </p:nvSpPr>
          <p:spPr bwMode="auto">
            <a:xfrm>
              <a:off x="3069214" y="4600359"/>
              <a:ext cx="30066" cy="37309"/>
            </a:xfrm>
            <a:custGeom>
              <a:avLst/>
              <a:gdLst>
                <a:gd name="T0" fmla="*/ 16 w 32"/>
                <a:gd name="T1" fmla="*/ 0 h 32"/>
                <a:gd name="T2" fmla="*/ 0 w 32"/>
                <a:gd name="T3" fmla="*/ 32 h 32"/>
                <a:gd name="T4" fmla="*/ 8 w 32"/>
                <a:gd name="T5" fmla="*/ 32 h 32"/>
                <a:gd name="T6" fmla="*/ 32 w 32"/>
                <a:gd name="T7" fmla="*/ 16 h 32"/>
                <a:gd name="T8" fmla="*/ 32 w 32"/>
                <a:gd name="T9" fmla="*/ 0 h 32"/>
                <a:gd name="T10" fmla="*/ 16 w 32"/>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2">
                  <a:moveTo>
                    <a:pt x="16" y="0"/>
                  </a:moveTo>
                  <a:lnTo>
                    <a:pt x="0" y="32"/>
                  </a:lnTo>
                  <a:lnTo>
                    <a:pt x="8" y="32"/>
                  </a:lnTo>
                  <a:lnTo>
                    <a:pt x="32" y="16"/>
                  </a:lnTo>
                  <a:lnTo>
                    <a:pt x="32" y="0"/>
                  </a:lnTo>
                  <a:lnTo>
                    <a:pt x="16"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05" name="Freeform 69"/>
            <p:cNvSpPr>
              <a:spLocks/>
            </p:cNvSpPr>
            <p:nvPr/>
          </p:nvSpPr>
          <p:spPr bwMode="auto">
            <a:xfrm>
              <a:off x="3129346" y="4572377"/>
              <a:ext cx="45099" cy="65291"/>
            </a:xfrm>
            <a:custGeom>
              <a:avLst/>
              <a:gdLst>
                <a:gd name="T0" fmla="*/ 8 w 48"/>
                <a:gd name="T1" fmla="*/ 16 h 56"/>
                <a:gd name="T2" fmla="*/ 8 w 48"/>
                <a:gd name="T3" fmla="*/ 24 h 56"/>
                <a:gd name="T4" fmla="*/ 8 w 48"/>
                <a:gd name="T5" fmla="*/ 40 h 56"/>
                <a:gd name="T6" fmla="*/ 0 w 48"/>
                <a:gd name="T7" fmla="*/ 56 h 56"/>
                <a:gd name="T8" fmla="*/ 24 w 48"/>
                <a:gd name="T9" fmla="*/ 56 h 56"/>
                <a:gd name="T10" fmla="*/ 24 w 48"/>
                <a:gd name="T11" fmla="*/ 40 h 56"/>
                <a:gd name="T12" fmla="*/ 48 w 48"/>
                <a:gd name="T13" fmla="*/ 40 h 56"/>
                <a:gd name="T14" fmla="*/ 48 w 48"/>
                <a:gd name="T15" fmla="*/ 16 h 56"/>
                <a:gd name="T16" fmla="*/ 48 w 48"/>
                <a:gd name="T17" fmla="*/ 0 h 56"/>
                <a:gd name="T18" fmla="*/ 40 w 48"/>
                <a:gd name="T19" fmla="*/ 0 h 56"/>
                <a:gd name="T20" fmla="*/ 32 w 48"/>
                <a:gd name="T21" fmla="*/ 8 h 56"/>
                <a:gd name="T22" fmla="*/ 8 w 48"/>
                <a:gd name="T23" fmla="*/ 1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56">
                  <a:moveTo>
                    <a:pt x="8" y="16"/>
                  </a:moveTo>
                  <a:lnTo>
                    <a:pt x="8" y="24"/>
                  </a:lnTo>
                  <a:lnTo>
                    <a:pt x="8" y="40"/>
                  </a:lnTo>
                  <a:lnTo>
                    <a:pt x="0" y="56"/>
                  </a:lnTo>
                  <a:lnTo>
                    <a:pt x="24" y="56"/>
                  </a:lnTo>
                  <a:lnTo>
                    <a:pt x="24" y="40"/>
                  </a:lnTo>
                  <a:lnTo>
                    <a:pt x="48" y="40"/>
                  </a:lnTo>
                  <a:lnTo>
                    <a:pt x="48" y="16"/>
                  </a:lnTo>
                  <a:lnTo>
                    <a:pt x="48" y="0"/>
                  </a:lnTo>
                  <a:lnTo>
                    <a:pt x="40" y="0"/>
                  </a:lnTo>
                  <a:lnTo>
                    <a:pt x="32" y="8"/>
                  </a:lnTo>
                  <a:lnTo>
                    <a:pt x="8" y="16"/>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07" name="Freeform 70"/>
            <p:cNvSpPr>
              <a:spLocks/>
            </p:cNvSpPr>
            <p:nvPr/>
          </p:nvSpPr>
          <p:spPr bwMode="auto">
            <a:xfrm>
              <a:off x="3129346" y="4572377"/>
              <a:ext cx="45099" cy="65291"/>
            </a:xfrm>
            <a:custGeom>
              <a:avLst/>
              <a:gdLst>
                <a:gd name="T0" fmla="*/ 8 w 48"/>
                <a:gd name="T1" fmla="*/ 16 h 56"/>
                <a:gd name="T2" fmla="*/ 8 w 48"/>
                <a:gd name="T3" fmla="*/ 24 h 56"/>
                <a:gd name="T4" fmla="*/ 8 w 48"/>
                <a:gd name="T5" fmla="*/ 40 h 56"/>
                <a:gd name="T6" fmla="*/ 0 w 48"/>
                <a:gd name="T7" fmla="*/ 56 h 56"/>
                <a:gd name="T8" fmla="*/ 24 w 48"/>
                <a:gd name="T9" fmla="*/ 56 h 56"/>
                <a:gd name="T10" fmla="*/ 24 w 48"/>
                <a:gd name="T11" fmla="*/ 40 h 56"/>
                <a:gd name="T12" fmla="*/ 48 w 48"/>
                <a:gd name="T13" fmla="*/ 40 h 56"/>
                <a:gd name="T14" fmla="*/ 48 w 48"/>
                <a:gd name="T15" fmla="*/ 16 h 56"/>
                <a:gd name="T16" fmla="*/ 48 w 48"/>
                <a:gd name="T17" fmla="*/ 0 h 56"/>
                <a:gd name="T18" fmla="*/ 40 w 48"/>
                <a:gd name="T19" fmla="*/ 0 h 56"/>
                <a:gd name="T20" fmla="*/ 32 w 48"/>
                <a:gd name="T21" fmla="*/ 8 h 56"/>
                <a:gd name="T22" fmla="*/ 8 w 48"/>
                <a:gd name="T23" fmla="*/ 16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56">
                  <a:moveTo>
                    <a:pt x="8" y="16"/>
                  </a:moveTo>
                  <a:lnTo>
                    <a:pt x="8" y="24"/>
                  </a:lnTo>
                  <a:lnTo>
                    <a:pt x="8" y="40"/>
                  </a:lnTo>
                  <a:lnTo>
                    <a:pt x="0" y="56"/>
                  </a:lnTo>
                  <a:lnTo>
                    <a:pt x="24" y="56"/>
                  </a:lnTo>
                  <a:lnTo>
                    <a:pt x="24" y="40"/>
                  </a:lnTo>
                  <a:lnTo>
                    <a:pt x="48" y="40"/>
                  </a:lnTo>
                  <a:lnTo>
                    <a:pt x="48" y="16"/>
                  </a:lnTo>
                  <a:lnTo>
                    <a:pt x="48" y="0"/>
                  </a:lnTo>
                  <a:lnTo>
                    <a:pt x="40" y="0"/>
                  </a:lnTo>
                  <a:lnTo>
                    <a:pt x="32" y="8"/>
                  </a:lnTo>
                  <a:lnTo>
                    <a:pt x="8" y="16"/>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09" name="Freeform 71"/>
            <p:cNvSpPr>
              <a:spLocks/>
            </p:cNvSpPr>
            <p:nvPr/>
          </p:nvSpPr>
          <p:spPr bwMode="auto">
            <a:xfrm>
              <a:off x="3196995" y="4544394"/>
              <a:ext cx="29127" cy="18655"/>
            </a:xfrm>
            <a:custGeom>
              <a:avLst/>
              <a:gdLst>
                <a:gd name="T0" fmla="*/ 31 w 31"/>
                <a:gd name="T1" fmla="*/ 0 h 16"/>
                <a:gd name="T2" fmla="*/ 0 w 31"/>
                <a:gd name="T3" fmla="*/ 16 h 16"/>
                <a:gd name="T4" fmla="*/ 16 w 31"/>
                <a:gd name="T5" fmla="*/ 16 h 16"/>
                <a:gd name="T6" fmla="*/ 31 w 3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6">
                  <a:moveTo>
                    <a:pt x="31" y="0"/>
                  </a:moveTo>
                  <a:lnTo>
                    <a:pt x="0" y="16"/>
                  </a:lnTo>
                  <a:lnTo>
                    <a:pt x="16" y="16"/>
                  </a:lnTo>
                  <a:lnTo>
                    <a:pt x="31"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11" name="Freeform 72"/>
            <p:cNvSpPr>
              <a:spLocks/>
            </p:cNvSpPr>
            <p:nvPr/>
          </p:nvSpPr>
          <p:spPr bwMode="auto">
            <a:xfrm>
              <a:off x="3196995" y="4544394"/>
              <a:ext cx="29127" cy="18655"/>
            </a:xfrm>
            <a:custGeom>
              <a:avLst/>
              <a:gdLst>
                <a:gd name="T0" fmla="*/ 31 w 31"/>
                <a:gd name="T1" fmla="*/ 0 h 16"/>
                <a:gd name="T2" fmla="*/ 0 w 31"/>
                <a:gd name="T3" fmla="*/ 16 h 16"/>
                <a:gd name="T4" fmla="*/ 16 w 31"/>
                <a:gd name="T5" fmla="*/ 16 h 16"/>
                <a:gd name="T6" fmla="*/ 31 w 31"/>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6">
                  <a:moveTo>
                    <a:pt x="31" y="0"/>
                  </a:moveTo>
                  <a:lnTo>
                    <a:pt x="0" y="16"/>
                  </a:lnTo>
                  <a:lnTo>
                    <a:pt x="16" y="16"/>
                  </a:lnTo>
                  <a:lnTo>
                    <a:pt x="31"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12" name="Freeform 73"/>
            <p:cNvSpPr>
              <a:spLocks/>
            </p:cNvSpPr>
            <p:nvPr/>
          </p:nvSpPr>
          <p:spPr bwMode="auto">
            <a:xfrm>
              <a:off x="3226121" y="4497758"/>
              <a:ext cx="30066" cy="37309"/>
            </a:xfrm>
            <a:custGeom>
              <a:avLst/>
              <a:gdLst>
                <a:gd name="T0" fmla="*/ 24 w 32"/>
                <a:gd name="T1" fmla="*/ 0 h 32"/>
                <a:gd name="T2" fmla="*/ 16 w 32"/>
                <a:gd name="T3" fmla="*/ 0 h 32"/>
                <a:gd name="T4" fmla="*/ 0 w 32"/>
                <a:gd name="T5" fmla="*/ 8 h 32"/>
                <a:gd name="T6" fmla="*/ 16 w 32"/>
                <a:gd name="T7" fmla="*/ 32 h 32"/>
                <a:gd name="T8" fmla="*/ 32 w 32"/>
                <a:gd name="T9" fmla="*/ 24 h 32"/>
                <a:gd name="T10" fmla="*/ 32 w 32"/>
                <a:gd name="T11" fmla="*/ 8 h 32"/>
                <a:gd name="T12" fmla="*/ 2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24" y="0"/>
                  </a:moveTo>
                  <a:lnTo>
                    <a:pt x="16" y="0"/>
                  </a:lnTo>
                  <a:lnTo>
                    <a:pt x="0" y="8"/>
                  </a:lnTo>
                  <a:lnTo>
                    <a:pt x="16" y="32"/>
                  </a:lnTo>
                  <a:lnTo>
                    <a:pt x="32" y="24"/>
                  </a:lnTo>
                  <a:lnTo>
                    <a:pt x="32" y="8"/>
                  </a:lnTo>
                  <a:lnTo>
                    <a:pt x="24"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14" name="Freeform 74"/>
            <p:cNvSpPr>
              <a:spLocks/>
            </p:cNvSpPr>
            <p:nvPr/>
          </p:nvSpPr>
          <p:spPr bwMode="auto">
            <a:xfrm>
              <a:off x="3226121" y="4497758"/>
              <a:ext cx="30066" cy="37309"/>
            </a:xfrm>
            <a:custGeom>
              <a:avLst/>
              <a:gdLst>
                <a:gd name="T0" fmla="*/ 24 w 32"/>
                <a:gd name="T1" fmla="*/ 0 h 32"/>
                <a:gd name="T2" fmla="*/ 16 w 32"/>
                <a:gd name="T3" fmla="*/ 0 h 32"/>
                <a:gd name="T4" fmla="*/ 0 w 32"/>
                <a:gd name="T5" fmla="*/ 8 h 32"/>
                <a:gd name="T6" fmla="*/ 16 w 32"/>
                <a:gd name="T7" fmla="*/ 32 h 32"/>
                <a:gd name="T8" fmla="*/ 32 w 32"/>
                <a:gd name="T9" fmla="*/ 24 h 32"/>
                <a:gd name="T10" fmla="*/ 32 w 32"/>
                <a:gd name="T11" fmla="*/ 8 h 32"/>
                <a:gd name="T12" fmla="*/ 24 w 3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2">
                  <a:moveTo>
                    <a:pt x="24" y="0"/>
                  </a:moveTo>
                  <a:lnTo>
                    <a:pt x="16" y="0"/>
                  </a:lnTo>
                  <a:lnTo>
                    <a:pt x="0" y="8"/>
                  </a:lnTo>
                  <a:lnTo>
                    <a:pt x="16" y="32"/>
                  </a:lnTo>
                  <a:lnTo>
                    <a:pt x="32" y="24"/>
                  </a:lnTo>
                  <a:lnTo>
                    <a:pt x="32" y="8"/>
                  </a:lnTo>
                  <a:lnTo>
                    <a:pt x="24"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16" name="Freeform 75"/>
            <p:cNvSpPr>
              <a:spLocks/>
            </p:cNvSpPr>
            <p:nvPr/>
          </p:nvSpPr>
          <p:spPr bwMode="auto">
            <a:xfrm>
              <a:off x="3256187" y="4470942"/>
              <a:ext cx="15033" cy="26816"/>
            </a:xfrm>
            <a:custGeom>
              <a:avLst/>
              <a:gdLst>
                <a:gd name="T0" fmla="*/ 0 w 16"/>
                <a:gd name="T1" fmla="*/ 8 h 23"/>
                <a:gd name="T2" fmla="*/ 8 w 16"/>
                <a:gd name="T3" fmla="*/ 23 h 23"/>
                <a:gd name="T4" fmla="*/ 16 w 16"/>
                <a:gd name="T5" fmla="*/ 23 h 23"/>
                <a:gd name="T6" fmla="*/ 16 w 16"/>
                <a:gd name="T7" fmla="*/ 0 h 23"/>
                <a:gd name="T8" fmla="*/ 8 w 16"/>
                <a:gd name="T9" fmla="*/ 0 h 23"/>
                <a:gd name="T10" fmla="*/ 0 w 16"/>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3">
                  <a:moveTo>
                    <a:pt x="0" y="8"/>
                  </a:moveTo>
                  <a:lnTo>
                    <a:pt x="8" y="23"/>
                  </a:lnTo>
                  <a:lnTo>
                    <a:pt x="16" y="23"/>
                  </a:lnTo>
                  <a:lnTo>
                    <a:pt x="16" y="0"/>
                  </a:lnTo>
                  <a:lnTo>
                    <a:pt x="8" y="0"/>
                  </a:lnTo>
                  <a:lnTo>
                    <a:pt x="0" y="8"/>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17" name="Freeform 76"/>
            <p:cNvSpPr>
              <a:spLocks/>
            </p:cNvSpPr>
            <p:nvPr/>
          </p:nvSpPr>
          <p:spPr bwMode="auto">
            <a:xfrm>
              <a:off x="3256187" y="4470942"/>
              <a:ext cx="15033" cy="26816"/>
            </a:xfrm>
            <a:custGeom>
              <a:avLst/>
              <a:gdLst>
                <a:gd name="T0" fmla="*/ 0 w 16"/>
                <a:gd name="T1" fmla="*/ 8 h 23"/>
                <a:gd name="T2" fmla="*/ 8 w 16"/>
                <a:gd name="T3" fmla="*/ 23 h 23"/>
                <a:gd name="T4" fmla="*/ 16 w 16"/>
                <a:gd name="T5" fmla="*/ 23 h 23"/>
                <a:gd name="T6" fmla="*/ 16 w 16"/>
                <a:gd name="T7" fmla="*/ 0 h 23"/>
                <a:gd name="T8" fmla="*/ 8 w 16"/>
                <a:gd name="T9" fmla="*/ 0 h 23"/>
                <a:gd name="T10" fmla="*/ 0 w 16"/>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3">
                  <a:moveTo>
                    <a:pt x="0" y="8"/>
                  </a:moveTo>
                  <a:lnTo>
                    <a:pt x="8" y="23"/>
                  </a:lnTo>
                  <a:lnTo>
                    <a:pt x="16" y="23"/>
                  </a:lnTo>
                  <a:lnTo>
                    <a:pt x="16" y="0"/>
                  </a:lnTo>
                  <a:lnTo>
                    <a:pt x="8" y="0"/>
                  </a:lnTo>
                  <a:lnTo>
                    <a:pt x="0" y="8"/>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18" name="Freeform 77"/>
            <p:cNvSpPr>
              <a:spLocks/>
            </p:cNvSpPr>
            <p:nvPr/>
          </p:nvSpPr>
          <p:spPr bwMode="auto">
            <a:xfrm>
              <a:off x="3286253" y="4480269"/>
              <a:ext cx="30066" cy="26816"/>
            </a:xfrm>
            <a:custGeom>
              <a:avLst/>
              <a:gdLst>
                <a:gd name="T0" fmla="*/ 0 w 32"/>
                <a:gd name="T1" fmla="*/ 15 h 23"/>
                <a:gd name="T2" fmla="*/ 24 w 32"/>
                <a:gd name="T3" fmla="*/ 23 h 23"/>
                <a:gd name="T4" fmla="*/ 32 w 32"/>
                <a:gd name="T5" fmla="*/ 15 h 23"/>
                <a:gd name="T6" fmla="*/ 8 w 32"/>
                <a:gd name="T7" fmla="*/ 0 h 23"/>
                <a:gd name="T8" fmla="*/ 0 w 32"/>
                <a:gd name="T9" fmla="*/ 1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3">
                  <a:moveTo>
                    <a:pt x="0" y="15"/>
                  </a:moveTo>
                  <a:lnTo>
                    <a:pt x="24" y="23"/>
                  </a:lnTo>
                  <a:lnTo>
                    <a:pt x="32" y="15"/>
                  </a:lnTo>
                  <a:lnTo>
                    <a:pt x="8" y="0"/>
                  </a:lnTo>
                  <a:lnTo>
                    <a:pt x="0" y="15"/>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19" name="Freeform 78"/>
            <p:cNvSpPr>
              <a:spLocks/>
            </p:cNvSpPr>
            <p:nvPr/>
          </p:nvSpPr>
          <p:spPr bwMode="auto">
            <a:xfrm>
              <a:off x="3286253" y="4480269"/>
              <a:ext cx="30066" cy="26816"/>
            </a:xfrm>
            <a:custGeom>
              <a:avLst/>
              <a:gdLst>
                <a:gd name="T0" fmla="*/ 0 w 32"/>
                <a:gd name="T1" fmla="*/ 15 h 23"/>
                <a:gd name="T2" fmla="*/ 24 w 32"/>
                <a:gd name="T3" fmla="*/ 23 h 23"/>
                <a:gd name="T4" fmla="*/ 32 w 32"/>
                <a:gd name="T5" fmla="*/ 15 h 23"/>
                <a:gd name="T6" fmla="*/ 8 w 32"/>
                <a:gd name="T7" fmla="*/ 0 h 23"/>
                <a:gd name="T8" fmla="*/ 0 w 32"/>
                <a:gd name="T9" fmla="*/ 15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3">
                  <a:moveTo>
                    <a:pt x="0" y="15"/>
                  </a:moveTo>
                  <a:lnTo>
                    <a:pt x="24" y="23"/>
                  </a:lnTo>
                  <a:lnTo>
                    <a:pt x="32" y="15"/>
                  </a:lnTo>
                  <a:lnTo>
                    <a:pt x="8" y="0"/>
                  </a:lnTo>
                  <a:lnTo>
                    <a:pt x="0" y="15"/>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20" name="Freeform 79"/>
            <p:cNvSpPr>
              <a:spLocks/>
            </p:cNvSpPr>
            <p:nvPr/>
          </p:nvSpPr>
          <p:spPr bwMode="auto">
            <a:xfrm>
              <a:off x="3361419" y="4396323"/>
              <a:ext cx="59193" cy="46637"/>
            </a:xfrm>
            <a:custGeom>
              <a:avLst/>
              <a:gdLst>
                <a:gd name="T0" fmla="*/ 48 w 63"/>
                <a:gd name="T1" fmla="*/ 0 h 40"/>
                <a:gd name="T2" fmla="*/ 40 w 63"/>
                <a:gd name="T3" fmla="*/ 24 h 40"/>
                <a:gd name="T4" fmla="*/ 8 w 63"/>
                <a:gd name="T5" fmla="*/ 24 h 40"/>
                <a:gd name="T6" fmla="*/ 0 w 63"/>
                <a:gd name="T7" fmla="*/ 40 h 40"/>
                <a:gd name="T8" fmla="*/ 48 w 63"/>
                <a:gd name="T9" fmla="*/ 40 h 40"/>
                <a:gd name="T10" fmla="*/ 63 w 63"/>
                <a:gd name="T11" fmla="*/ 16 h 40"/>
                <a:gd name="T12" fmla="*/ 63 w 63"/>
                <a:gd name="T13" fmla="*/ 0 h 40"/>
                <a:gd name="T14" fmla="*/ 48 w 63"/>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40">
                  <a:moveTo>
                    <a:pt x="48" y="0"/>
                  </a:moveTo>
                  <a:lnTo>
                    <a:pt x="40" y="24"/>
                  </a:lnTo>
                  <a:lnTo>
                    <a:pt x="8" y="24"/>
                  </a:lnTo>
                  <a:lnTo>
                    <a:pt x="0" y="40"/>
                  </a:lnTo>
                  <a:lnTo>
                    <a:pt x="48" y="40"/>
                  </a:lnTo>
                  <a:lnTo>
                    <a:pt x="63" y="16"/>
                  </a:lnTo>
                  <a:lnTo>
                    <a:pt x="63" y="0"/>
                  </a:lnTo>
                  <a:lnTo>
                    <a:pt x="48"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21" name="Freeform 80"/>
            <p:cNvSpPr>
              <a:spLocks/>
            </p:cNvSpPr>
            <p:nvPr/>
          </p:nvSpPr>
          <p:spPr bwMode="auto">
            <a:xfrm>
              <a:off x="3361419" y="4396323"/>
              <a:ext cx="59193" cy="46637"/>
            </a:xfrm>
            <a:custGeom>
              <a:avLst/>
              <a:gdLst>
                <a:gd name="T0" fmla="*/ 48 w 63"/>
                <a:gd name="T1" fmla="*/ 0 h 40"/>
                <a:gd name="T2" fmla="*/ 40 w 63"/>
                <a:gd name="T3" fmla="*/ 24 h 40"/>
                <a:gd name="T4" fmla="*/ 8 w 63"/>
                <a:gd name="T5" fmla="*/ 24 h 40"/>
                <a:gd name="T6" fmla="*/ 0 w 63"/>
                <a:gd name="T7" fmla="*/ 40 h 40"/>
                <a:gd name="T8" fmla="*/ 48 w 63"/>
                <a:gd name="T9" fmla="*/ 40 h 40"/>
                <a:gd name="T10" fmla="*/ 63 w 63"/>
                <a:gd name="T11" fmla="*/ 16 h 40"/>
                <a:gd name="T12" fmla="*/ 63 w 63"/>
                <a:gd name="T13" fmla="*/ 0 h 40"/>
                <a:gd name="T14" fmla="*/ 48 w 63"/>
                <a:gd name="T15" fmla="*/ 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40">
                  <a:moveTo>
                    <a:pt x="48" y="0"/>
                  </a:moveTo>
                  <a:lnTo>
                    <a:pt x="40" y="24"/>
                  </a:lnTo>
                  <a:lnTo>
                    <a:pt x="8" y="24"/>
                  </a:lnTo>
                  <a:lnTo>
                    <a:pt x="0" y="40"/>
                  </a:lnTo>
                  <a:lnTo>
                    <a:pt x="48" y="40"/>
                  </a:lnTo>
                  <a:lnTo>
                    <a:pt x="63" y="16"/>
                  </a:lnTo>
                  <a:lnTo>
                    <a:pt x="63" y="0"/>
                  </a:lnTo>
                  <a:lnTo>
                    <a:pt x="48"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22" name="Freeform 81"/>
            <p:cNvSpPr>
              <a:spLocks/>
            </p:cNvSpPr>
            <p:nvPr/>
          </p:nvSpPr>
          <p:spPr bwMode="auto">
            <a:xfrm>
              <a:off x="3383968" y="4461614"/>
              <a:ext cx="22550" cy="9327"/>
            </a:xfrm>
            <a:custGeom>
              <a:avLst/>
              <a:gdLst>
                <a:gd name="T0" fmla="*/ 24 w 24"/>
                <a:gd name="T1" fmla="*/ 0 h 8"/>
                <a:gd name="T2" fmla="*/ 0 w 24"/>
                <a:gd name="T3" fmla="*/ 0 h 8"/>
                <a:gd name="T4" fmla="*/ 24 w 24"/>
                <a:gd name="T5" fmla="*/ 8 h 8"/>
                <a:gd name="T6" fmla="*/ 24 w 24"/>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8">
                  <a:moveTo>
                    <a:pt x="24" y="0"/>
                  </a:moveTo>
                  <a:lnTo>
                    <a:pt x="0" y="0"/>
                  </a:lnTo>
                  <a:lnTo>
                    <a:pt x="24" y="8"/>
                  </a:lnTo>
                  <a:lnTo>
                    <a:pt x="24"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23" name="Freeform 82"/>
            <p:cNvSpPr>
              <a:spLocks/>
            </p:cNvSpPr>
            <p:nvPr/>
          </p:nvSpPr>
          <p:spPr bwMode="auto">
            <a:xfrm>
              <a:off x="3383968" y="4461614"/>
              <a:ext cx="22550" cy="9327"/>
            </a:xfrm>
            <a:custGeom>
              <a:avLst/>
              <a:gdLst>
                <a:gd name="T0" fmla="*/ 24 w 24"/>
                <a:gd name="T1" fmla="*/ 0 h 8"/>
                <a:gd name="T2" fmla="*/ 0 w 24"/>
                <a:gd name="T3" fmla="*/ 0 h 8"/>
                <a:gd name="T4" fmla="*/ 24 w 24"/>
                <a:gd name="T5" fmla="*/ 8 h 8"/>
                <a:gd name="T6" fmla="*/ 24 w 24"/>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8">
                  <a:moveTo>
                    <a:pt x="24" y="0"/>
                  </a:moveTo>
                  <a:lnTo>
                    <a:pt x="0" y="0"/>
                  </a:lnTo>
                  <a:lnTo>
                    <a:pt x="24" y="8"/>
                  </a:lnTo>
                  <a:lnTo>
                    <a:pt x="24"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24" name="Freeform 83"/>
            <p:cNvSpPr>
              <a:spLocks/>
            </p:cNvSpPr>
            <p:nvPr/>
          </p:nvSpPr>
          <p:spPr bwMode="auto">
            <a:xfrm>
              <a:off x="3406518" y="4442960"/>
              <a:ext cx="21610" cy="18655"/>
            </a:xfrm>
            <a:custGeom>
              <a:avLst/>
              <a:gdLst>
                <a:gd name="T0" fmla="*/ 23 w 23"/>
                <a:gd name="T1" fmla="*/ 8 h 16"/>
                <a:gd name="T2" fmla="*/ 8 w 23"/>
                <a:gd name="T3" fmla="*/ 0 h 16"/>
                <a:gd name="T4" fmla="*/ 0 w 23"/>
                <a:gd name="T5" fmla="*/ 8 h 16"/>
                <a:gd name="T6" fmla="*/ 8 w 23"/>
                <a:gd name="T7" fmla="*/ 16 h 16"/>
                <a:gd name="T8" fmla="*/ 23 w 23"/>
                <a:gd name="T9" fmla="*/ 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6">
                  <a:moveTo>
                    <a:pt x="23" y="8"/>
                  </a:moveTo>
                  <a:lnTo>
                    <a:pt x="8" y="0"/>
                  </a:lnTo>
                  <a:lnTo>
                    <a:pt x="0" y="8"/>
                  </a:lnTo>
                  <a:lnTo>
                    <a:pt x="8" y="16"/>
                  </a:lnTo>
                  <a:lnTo>
                    <a:pt x="23" y="8"/>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25" name="Freeform 84"/>
            <p:cNvSpPr>
              <a:spLocks/>
            </p:cNvSpPr>
            <p:nvPr/>
          </p:nvSpPr>
          <p:spPr bwMode="auto">
            <a:xfrm>
              <a:off x="3406518" y="4442960"/>
              <a:ext cx="21610" cy="18655"/>
            </a:xfrm>
            <a:custGeom>
              <a:avLst/>
              <a:gdLst>
                <a:gd name="T0" fmla="*/ 23 w 23"/>
                <a:gd name="T1" fmla="*/ 8 h 16"/>
                <a:gd name="T2" fmla="*/ 8 w 23"/>
                <a:gd name="T3" fmla="*/ 0 h 16"/>
                <a:gd name="T4" fmla="*/ 0 w 23"/>
                <a:gd name="T5" fmla="*/ 8 h 16"/>
                <a:gd name="T6" fmla="*/ 8 w 23"/>
                <a:gd name="T7" fmla="*/ 16 h 16"/>
                <a:gd name="T8" fmla="*/ 23 w 23"/>
                <a:gd name="T9" fmla="*/ 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6">
                  <a:moveTo>
                    <a:pt x="23" y="8"/>
                  </a:moveTo>
                  <a:lnTo>
                    <a:pt x="8" y="0"/>
                  </a:lnTo>
                  <a:lnTo>
                    <a:pt x="0" y="8"/>
                  </a:lnTo>
                  <a:lnTo>
                    <a:pt x="8" y="16"/>
                  </a:lnTo>
                  <a:lnTo>
                    <a:pt x="23" y="8"/>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26" name="Freeform 85"/>
            <p:cNvSpPr>
              <a:spLocks/>
            </p:cNvSpPr>
            <p:nvPr/>
          </p:nvSpPr>
          <p:spPr bwMode="auto">
            <a:xfrm>
              <a:off x="3428128" y="4414977"/>
              <a:ext cx="22550" cy="27982"/>
            </a:xfrm>
            <a:custGeom>
              <a:avLst/>
              <a:gdLst>
                <a:gd name="T0" fmla="*/ 16 w 24"/>
                <a:gd name="T1" fmla="*/ 8 h 24"/>
                <a:gd name="T2" fmla="*/ 24 w 24"/>
                <a:gd name="T3" fmla="*/ 8 h 24"/>
                <a:gd name="T4" fmla="*/ 8 w 24"/>
                <a:gd name="T5" fmla="*/ 0 h 24"/>
                <a:gd name="T6" fmla="*/ 0 w 24"/>
                <a:gd name="T7" fmla="*/ 8 h 24"/>
                <a:gd name="T8" fmla="*/ 0 w 24"/>
                <a:gd name="T9" fmla="*/ 24 h 24"/>
                <a:gd name="T10" fmla="*/ 16 w 24"/>
                <a:gd name="T11" fmla="*/ 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4">
                  <a:moveTo>
                    <a:pt x="16" y="8"/>
                  </a:moveTo>
                  <a:lnTo>
                    <a:pt x="24" y="8"/>
                  </a:lnTo>
                  <a:lnTo>
                    <a:pt x="8" y="0"/>
                  </a:lnTo>
                  <a:lnTo>
                    <a:pt x="0" y="8"/>
                  </a:lnTo>
                  <a:lnTo>
                    <a:pt x="0" y="24"/>
                  </a:lnTo>
                  <a:lnTo>
                    <a:pt x="16" y="8"/>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32" name="Freeform 86"/>
            <p:cNvSpPr>
              <a:spLocks/>
            </p:cNvSpPr>
            <p:nvPr/>
          </p:nvSpPr>
          <p:spPr bwMode="auto">
            <a:xfrm>
              <a:off x="3428128" y="4414977"/>
              <a:ext cx="22550" cy="27982"/>
            </a:xfrm>
            <a:custGeom>
              <a:avLst/>
              <a:gdLst>
                <a:gd name="T0" fmla="*/ 16 w 24"/>
                <a:gd name="T1" fmla="*/ 8 h 24"/>
                <a:gd name="T2" fmla="*/ 24 w 24"/>
                <a:gd name="T3" fmla="*/ 8 h 24"/>
                <a:gd name="T4" fmla="*/ 8 w 24"/>
                <a:gd name="T5" fmla="*/ 0 h 24"/>
                <a:gd name="T6" fmla="*/ 0 w 24"/>
                <a:gd name="T7" fmla="*/ 8 h 24"/>
                <a:gd name="T8" fmla="*/ 0 w 24"/>
                <a:gd name="T9" fmla="*/ 24 h 24"/>
                <a:gd name="T10" fmla="*/ 16 w 24"/>
                <a:gd name="T11" fmla="*/ 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4">
                  <a:moveTo>
                    <a:pt x="16" y="8"/>
                  </a:moveTo>
                  <a:lnTo>
                    <a:pt x="24" y="8"/>
                  </a:lnTo>
                  <a:lnTo>
                    <a:pt x="8" y="0"/>
                  </a:lnTo>
                  <a:lnTo>
                    <a:pt x="0" y="8"/>
                  </a:lnTo>
                  <a:lnTo>
                    <a:pt x="0" y="24"/>
                  </a:lnTo>
                  <a:lnTo>
                    <a:pt x="16" y="8"/>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sp>
          <p:nvSpPr>
            <p:cNvPr id="133" name="Freeform 87"/>
            <p:cNvSpPr>
              <a:spLocks/>
            </p:cNvSpPr>
            <p:nvPr/>
          </p:nvSpPr>
          <p:spPr bwMode="auto">
            <a:xfrm>
              <a:off x="3503293" y="4359013"/>
              <a:ext cx="30066" cy="9327"/>
            </a:xfrm>
            <a:custGeom>
              <a:avLst/>
              <a:gdLst>
                <a:gd name="T0" fmla="*/ 8 w 32"/>
                <a:gd name="T1" fmla="*/ 0 h 8"/>
                <a:gd name="T2" fmla="*/ 32 w 32"/>
                <a:gd name="T3" fmla="*/ 0 h 8"/>
                <a:gd name="T4" fmla="*/ 32 w 32"/>
                <a:gd name="T5" fmla="*/ 8 h 8"/>
                <a:gd name="T6" fmla="*/ 16 w 32"/>
                <a:gd name="T7" fmla="*/ 8 h 8"/>
                <a:gd name="T8" fmla="*/ 0 w 32"/>
                <a:gd name="T9" fmla="*/ 8 h 8"/>
                <a:gd name="T10" fmla="*/ 8 w 3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
                  <a:moveTo>
                    <a:pt x="8" y="0"/>
                  </a:moveTo>
                  <a:lnTo>
                    <a:pt x="32" y="0"/>
                  </a:lnTo>
                  <a:lnTo>
                    <a:pt x="32" y="8"/>
                  </a:lnTo>
                  <a:lnTo>
                    <a:pt x="16" y="8"/>
                  </a:lnTo>
                  <a:lnTo>
                    <a:pt x="0" y="8"/>
                  </a:lnTo>
                  <a:lnTo>
                    <a:pt x="8" y="0"/>
                  </a:lnTo>
                  <a:close/>
                </a:path>
              </a:pathLst>
            </a:custGeom>
            <a:grpFill/>
            <a:ln w="9525">
              <a:solidFill>
                <a:srgbClr val="969696"/>
              </a:solidFill>
              <a:round/>
              <a:headEnd/>
              <a:tailEnd/>
            </a:ln>
          </p:spPr>
          <p:txBody>
            <a:bodyPr/>
            <a:lstStyle/>
            <a:p>
              <a:endParaRPr lang="en-US" dirty="0">
                <a:solidFill>
                  <a:srgbClr val="000000"/>
                </a:solidFill>
                <a:latin typeface="EYInterstate Light" panose="02000506000000020004" pitchFamily="2" charset="0"/>
              </a:endParaRPr>
            </a:p>
          </p:txBody>
        </p:sp>
        <p:sp>
          <p:nvSpPr>
            <p:cNvPr id="134" name="Freeform 88"/>
            <p:cNvSpPr>
              <a:spLocks/>
            </p:cNvSpPr>
            <p:nvPr/>
          </p:nvSpPr>
          <p:spPr bwMode="auto">
            <a:xfrm>
              <a:off x="3503293" y="4359013"/>
              <a:ext cx="30066" cy="9327"/>
            </a:xfrm>
            <a:custGeom>
              <a:avLst/>
              <a:gdLst>
                <a:gd name="T0" fmla="*/ 8 w 32"/>
                <a:gd name="T1" fmla="*/ 0 h 8"/>
                <a:gd name="T2" fmla="*/ 32 w 32"/>
                <a:gd name="T3" fmla="*/ 0 h 8"/>
                <a:gd name="T4" fmla="*/ 32 w 32"/>
                <a:gd name="T5" fmla="*/ 8 h 8"/>
                <a:gd name="T6" fmla="*/ 16 w 32"/>
                <a:gd name="T7" fmla="*/ 8 h 8"/>
                <a:gd name="T8" fmla="*/ 0 w 32"/>
                <a:gd name="T9" fmla="*/ 8 h 8"/>
                <a:gd name="T10" fmla="*/ 8 w 3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
                  <a:moveTo>
                    <a:pt x="8" y="0"/>
                  </a:moveTo>
                  <a:lnTo>
                    <a:pt x="32" y="0"/>
                  </a:lnTo>
                  <a:lnTo>
                    <a:pt x="32" y="8"/>
                  </a:lnTo>
                  <a:lnTo>
                    <a:pt x="16" y="8"/>
                  </a:lnTo>
                  <a:lnTo>
                    <a:pt x="0" y="8"/>
                  </a:lnTo>
                  <a:lnTo>
                    <a:pt x="8" y="0"/>
                  </a:lnTo>
                </a:path>
              </a:pathLst>
            </a:custGeom>
            <a:grpFill/>
            <a:ln w="12700">
              <a:solidFill>
                <a:srgbClr val="969696"/>
              </a:solidFill>
              <a:prstDash val="solid"/>
              <a:round/>
              <a:headEnd/>
              <a:tailEnd/>
            </a:ln>
          </p:spPr>
          <p:txBody>
            <a:bodyPr/>
            <a:lstStyle/>
            <a:p>
              <a:endParaRPr lang="en-US" dirty="0">
                <a:solidFill>
                  <a:srgbClr val="000000"/>
                </a:solidFill>
                <a:latin typeface="EYInterstate Light" panose="02000506000000020004" pitchFamily="2" charset="0"/>
              </a:endParaRPr>
            </a:p>
          </p:txBody>
        </p:sp>
      </p:grpSp>
      <p:cxnSp>
        <p:nvCxnSpPr>
          <p:cNvPr id="142" name="Elbow Connector 141"/>
          <p:cNvCxnSpPr/>
          <p:nvPr/>
        </p:nvCxnSpPr>
        <p:spPr bwMode="auto">
          <a:xfrm>
            <a:off x="8212556" y="5699396"/>
            <a:ext cx="715963" cy="339515"/>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143" name="TextBox 142"/>
          <p:cNvSpPr txBox="1"/>
          <p:nvPr/>
        </p:nvSpPr>
        <p:spPr>
          <a:xfrm>
            <a:off x="8996781" y="5798929"/>
            <a:ext cx="1109663" cy="430887"/>
          </a:xfrm>
          <a:prstGeom prst="rect">
            <a:avLst/>
          </a:prstGeom>
          <a:noFill/>
        </p:spPr>
        <p:txBody>
          <a:bodyPr wrap="square" rtlCol="0">
            <a:spAutoFit/>
          </a:bodyPr>
          <a:lstStyle/>
          <a:p>
            <a:r>
              <a:rPr lang="en-US" sz="1100" dirty="0">
                <a:solidFill>
                  <a:srgbClr val="646464"/>
                </a:solidFill>
                <a:latin typeface="EYInterstate Light" panose="02000506000000020004" pitchFamily="2" charset="0"/>
              </a:rPr>
              <a:t>~34% from </a:t>
            </a:r>
          </a:p>
          <a:p>
            <a:r>
              <a:rPr lang="en-US" sz="1100" dirty="0">
                <a:solidFill>
                  <a:srgbClr val="646464"/>
                </a:solidFill>
                <a:latin typeface="EYInterstate Light" panose="02000506000000020004" pitchFamily="2" charset="0"/>
              </a:rPr>
              <a:t>East</a:t>
            </a:r>
          </a:p>
        </p:txBody>
      </p:sp>
      <p:sp>
        <p:nvSpPr>
          <p:cNvPr id="140" name="Freeform 75"/>
          <p:cNvSpPr>
            <a:spLocks noEditPoints="1"/>
          </p:cNvSpPr>
          <p:nvPr/>
        </p:nvSpPr>
        <p:spPr bwMode="auto">
          <a:xfrm>
            <a:off x="3737428"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chemeClr val="accent6">
              <a:lumMod val="75000"/>
            </a:schemeClr>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45" name="Freeform 75"/>
          <p:cNvSpPr>
            <a:spLocks noEditPoints="1"/>
          </p:cNvSpPr>
          <p:nvPr/>
        </p:nvSpPr>
        <p:spPr bwMode="auto">
          <a:xfrm>
            <a:off x="1477456"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chemeClr val="accent6">
              <a:lumMod val="75000"/>
            </a:schemeClr>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46" name="Freeform 75"/>
          <p:cNvSpPr>
            <a:spLocks noEditPoints="1"/>
          </p:cNvSpPr>
          <p:nvPr/>
        </p:nvSpPr>
        <p:spPr bwMode="auto">
          <a:xfrm>
            <a:off x="2607165"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chemeClr val="accent6">
              <a:lumMod val="75000"/>
            </a:schemeClr>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47" name="Freeform 75"/>
          <p:cNvSpPr>
            <a:spLocks noEditPoints="1"/>
          </p:cNvSpPr>
          <p:nvPr/>
        </p:nvSpPr>
        <p:spPr bwMode="auto">
          <a:xfrm>
            <a:off x="2095036"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rgbClr val="646464"/>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48" name="Freeform 71"/>
          <p:cNvSpPr>
            <a:spLocks noEditPoints="1"/>
          </p:cNvSpPr>
          <p:nvPr/>
        </p:nvSpPr>
        <p:spPr bwMode="auto">
          <a:xfrm>
            <a:off x="3654425" y="3577044"/>
            <a:ext cx="502433" cy="360479"/>
          </a:xfrm>
          <a:custGeom>
            <a:avLst/>
            <a:gdLst>
              <a:gd name="T0" fmla="*/ 286 w 358"/>
              <a:gd name="T1" fmla="*/ 230 h 256"/>
              <a:gd name="T2" fmla="*/ 268 w 358"/>
              <a:gd name="T3" fmla="*/ 239 h 256"/>
              <a:gd name="T4" fmla="*/ 260 w 358"/>
              <a:gd name="T5" fmla="*/ 222 h 256"/>
              <a:gd name="T6" fmla="*/ 277 w 358"/>
              <a:gd name="T7" fmla="*/ 213 h 256"/>
              <a:gd name="T8" fmla="*/ 56 w 358"/>
              <a:gd name="T9" fmla="*/ 256 h 256"/>
              <a:gd name="T10" fmla="*/ 37 w 358"/>
              <a:gd name="T11" fmla="*/ 204 h 256"/>
              <a:gd name="T12" fmla="*/ 151 w 358"/>
              <a:gd name="T13" fmla="*/ 203 h 256"/>
              <a:gd name="T14" fmla="*/ 148 w 358"/>
              <a:gd name="T15" fmla="*/ 256 h 256"/>
              <a:gd name="T16" fmla="*/ 151 w 358"/>
              <a:gd name="T17" fmla="*/ 203 h 256"/>
              <a:gd name="T18" fmla="*/ 343 w 358"/>
              <a:gd name="T19" fmla="*/ 256 h 256"/>
              <a:gd name="T20" fmla="*/ 263 w 358"/>
              <a:gd name="T21" fmla="*/ 165 h 256"/>
              <a:gd name="T22" fmla="*/ 185 w 358"/>
              <a:gd name="T23" fmla="*/ 167 h 256"/>
              <a:gd name="T24" fmla="*/ 183 w 358"/>
              <a:gd name="T25" fmla="*/ 256 h 256"/>
              <a:gd name="T26" fmla="*/ 126 w 358"/>
              <a:gd name="T27" fmla="*/ 164 h 256"/>
              <a:gd name="T28" fmla="*/ 42 w 358"/>
              <a:gd name="T29" fmla="*/ 168 h 256"/>
              <a:gd name="T30" fmla="*/ 0 w 358"/>
              <a:gd name="T31" fmla="*/ 256 h 256"/>
              <a:gd name="T32" fmla="*/ 68 w 358"/>
              <a:gd name="T33" fmla="*/ 149 h 256"/>
              <a:gd name="T34" fmla="*/ 156 w 358"/>
              <a:gd name="T35" fmla="*/ 155 h 256"/>
              <a:gd name="T36" fmla="*/ 228 w 358"/>
              <a:gd name="T37" fmla="*/ 190 h 256"/>
              <a:gd name="T38" fmla="*/ 357 w 358"/>
              <a:gd name="T39" fmla="*/ 214 h 256"/>
              <a:gd name="T40" fmla="*/ 302 w 358"/>
              <a:gd name="T41" fmla="*/ 256 h 256"/>
              <a:gd name="T42" fmla="*/ 129 w 358"/>
              <a:gd name="T43" fmla="*/ 221 h 256"/>
              <a:gd name="T44" fmla="*/ 129 w 358"/>
              <a:gd name="T45" fmla="*/ 230 h 256"/>
              <a:gd name="T46" fmla="*/ 120 w 358"/>
              <a:gd name="T47" fmla="*/ 230 h 256"/>
              <a:gd name="T48" fmla="*/ 120 w 358"/>
              <a:gd name="T49" fmla="*/ 221 h 256"/>
              <a:gd name="T50" fmla="*/ 129 w 358"/>
              <a:gd name="T51" fmla="*/ 221 h 256"/>
              <a:gd name="T52" fmla="*/ 228 w 358"/>
              <a:gd name="T53" fmla="*/ 58 h 256"/>
              <a:gd name="T54" fmla="*/ 269 w 358"/>
              <a:gd name="T55" fmla="*/ 93 h 256"/>
              <a:gd name="T56" fmla="*/ 252 w 358"/>
              <a:gd name="T57" fmla="*/ 100 h 256"/>
              <a:gd name="T58" fmla="*/ 204 w 358"/>
              <a:gd name="T59" fmla="*/ 100 h 256"/>
              <a:gd name="T60" fmla="*/ 187 w 358"/>
              <a:gd name="T61" fmla="*/ 93 h 256"/>
              <a:gd name="T62" fmla="*/ 190 w 358"/>
              <a:gd name="T63" fmla="*/ 110 h 256"/>
              <a:gd name="T64" fmla="*/ 252 w 358"/>
              <a:gd name="T65" fmla="*/ 126 h 256"/>
              <a:gd name="T66" fmla="*/ 228 w 358"/>
              <a:gd name="T67" fmla="*/ 138 h 256"/>
              <a:gd name="T68" fmla="*/ 280 w 358"/>
              <a:gd name="T69" fmla="*/ 81 h 256"/>
              <a:gd name="T70" fmla="*/ 176 w 358"/>
              <a:gd name="T71" fmla="*/ 43 h 256"/>
              <a:gd name="T72" fmla="*/ 228 w 358"/>
              <a:gd name="T73" fmla="*/ 144 h 256"/>
              <a:gd name="T74" fmla="*/ 122 w 358"/>
              <a:gd name="T75" fmla="*/ 61 h 256"/>
              <a:gd name="T76" fmla="*/ 99 w 358"/>
              <a:gd name="T77" fmla="*/ 138 h 256"/>
              <a:gd name="T78" fmla="*/ 82 w 358"/>
              <a:gd name="T79" fmla="*/ 35 h 256"/>
              <a:gd name="T80" fmla="*/ 103 w 358"/>
              <a:gd name="T81" fmla="*/ 24 h 256"/>
              <a:gd name="T82" fmla="*/ 114 w 358"/>
              <a:gd name="T83" fmla="*/ 45 h 256"/>
              <a:gd name="T84" fmla="*/ 93 w 358"/>
              <a:gd name="T85" fmla="*/ 56 h 256"/>
              <a:gd name="T86" fmla="*/ 82 w 358"/>
              <a:gd name="T87" fmla="*/ 35 h 256"/>
              <a:gd name="T88" fmla="*/ 99 w 358"/>
              <a:gd name="T89" fmla="*/ 144 h 256"/>
              <a:gd name="T90" fmla="*/ 156 w 358"/>
              <a:gd name="T91" fmla="*/ 123 h 256"/>
              <a:gd name="T92" fmla="*/ 137 w 358"/>
              <a:gd name="T93" fmla="*/ 114 h 256"/>
              <a:gd name="T94" fmla="*/ 134 w 358"/>
              <a:gd name="T95" fmla="*/ 52 h 256"/>
              <a:gd name="T96" fmla="*/ 62 w 358"/>
              <a:gd name="T97" fmla="*/ 52 h 256"/>
              <a:gd name="T98" fmla="*/ 62 w 358"/>
              <a:gd name="T99" fmla="*/ 113 h 256"/>
              <a:gd name="T100" fmla="*/ 40 w 358"/>
              <a:gd name="T101" fmla="*/ 12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8" h="256">
                <a:moveTo>
                  <a:pt x="277" y="222"/>
                </a:moveTo>
                <a:cubicBezTo>
                  <a:pt x="286" y="222"/>
                  <a:pt x="286" y="222"/>
                  <a:pt x="286" y="222"/>
                </a:cubicBezTo>
                <a:cubicBezTo>
                  <a:pt x="286" y="230"/>
                  <a:pt x="286" y="230"/>
                  <a:pt x="286" y="230"/>
                </a:cubicBezTo>
                <a:cubicBezTo>
                  <a:pt x="277" y="230"/>
                  <a:pt x="277" y="230"/>
                  <a:pt x="277" y="230"/>
                </a:cubicBezTo>
                <a:cubicBezTo>
                  <a:pt x="277" y="239"/>
                  <a:pt x="277" y="239"/>
                  <a:pt x="277" y="239"/>
                </a:cubicBezTo>
                <a:cubicBezTo>
                  <a:pt x="268" y="239"/>
                  <a:pt x="268" y="239"/>
                  <a:pt x="268" y="239"/>
                </a:cubicBezTo>
                <a:cubicBezTo>
                  <a:pt x="268" y="230"/>
                  <a:pt x="268" y="230"/>
                  <a:pt x="268" y="230"/>
                </a:cubicBezTo>
                <a:cubicBezTo>
                  <a:pt x="260" y="230"/>
                  <a:pt x="260" y="230"/>
                  <a:pt x="260" y="230"/>
                </a:cubicBezTo>
                <a:cubicBezTo>
                  <a:pt x="260" y="222"/>
                  <a:pt x="260" y="222"/>
                  <a:pt x="260" y="222"/>
                </a:cubicBezTo>
                <a:cubicBezTo>
                  <a:pt x="268" y="222"/>
                  <a:pt x="268" y="222"/>
                  <a:pt x="268" y="222"/>
                </a:cubicBezTo>
                <a:cubicBezTo>
                  <a:pt x="268" y="213"/>
                  <a:pt x="268" y="213"/>
                  <a:pt x="268" y="213"/>
                </a:cubicBezTo>
                <a:cubicBezTo>
                  <a:pt x="277" y="213"/>
                  <a:pt x="277" y="213"/>
                  <a:pt x="277" y="213"/>
                </a:cubicBezTo>
                <a:lnTo>
                  <a:pt x="277" y="222"/>
                </a:lnTo>
                <a:close/>
                <a:moveTo>
                  <a:pt x="56" y="250"/>
                </a:moveTo>
                <a:cubicBezTo>
                  <a:pt x="56" y="256"/>
                  <a:pt x="56" y="256"/>
                  <a:pt x="56" y="256"/>
                </a:cubicBezTo>
                <a:cubicBezTo>
                  <a:pt x="48" y="256"/>
                  <a:pt x="48" y="256"/>
                  <a:pt x="48" y="256"/>
                </a:cubicBezTo>
                <a:cubicBezTo>
                  <a:pt x="48" y="250"/>
                  <a:pt x="48" y="250"/>
                  <a:pt x="48" y="250"/>
                </a:cubicBezTo>
                <a:cubicBezTo>
                  <a:pt x="37" y="204"/>
                  <a:pt x="37" y="204"/>
                  <a:pt x="37" y="204"/>
                </a:cubicBezTo>
                <a:cubicBezTo>
                  <a:pt x="45" y="203"/>
                  <a:pt x="45" y="203"/>
                  <a:pt x="45" y="203"/>
                </a:cubicBezTo>
                <a:lnTo>
                  <a:pt x="56" y="250"/>
                </a:lnTo>
                <a:close/>
                <a:moveTo>
                  <a:pt x="151" y="203"/>
                </a:moveTo>
                <a:cubicBezTo>
                  <a:pt x="159" y="204"/>
                  <a:pt x="159" y="204"/>
                  <a:pt x="159" y="204"/>
                </a:cubicBezTo>
                <a:cubicBezTo>
                  <a:pt x="148" y="250"/>
                  <a:pt x="148" y="250"/>
                  <a:pt x="148" y="250"/>
                </a:cubicBezTo>
                <a:cubicBezTo>
                  <a:pt x="148" y="256"/>
                  <a:pt x="148" y="256"/>
                  <a:pt x="148" y="256"/>
                </a:cubicBezTo>
                <a:cubicBezTo>
                  <a:pt x="141" y="256"/>
                  <a:pt x="141" y="256"/>
                  <a:pt x="141" y="256"/>
                </a:cubicBezTo>
                <a:cubicBezTo>
                  <a:pt x="141" y="250"/>
                  <a:pt x="141" y="250"/>
                  <a:pt x="141" y="250"/>
                </a:cubicBezTo>
                <a:lnTo>
                  <a:pt x="151" y="203"/>
                </a:lnTo>
                <a:close/>
                <a:moveTo>
                  <a:pt x="357" y="214"/>
                </a:moveTo>
                <a:cubicBezTo>
                  <a:pt x="357" y="256"/>
                  <a:pt x="357" y="256"/>
                  <a:pt x="357" y="256"/>
                </a:cubicBezTo>
                <a:cubicBezTo>
                  <a:pt x="343" y="256"/>
                  <a:pt x="343" y="256"/>
                  <a:pt x="343" y="256"/>
                </a:cubicBezTo>
                <a:cubicBezTo>
                  <a:pt x="343" y="214"/>
                  <a:pt x="343" y="214"/>
                  <a:pt x="343" y="214"/>
                </a:cubicBezTo>
                <a:cubicBezTo>
                  <a:pt x="343" y="194"/>
                  <a:pt x="321" y="182"/>
                  <a:pt x="308" y="179"/>
                </a:cubicBezTo>
                <a:cubicBezTo>
                  <a:pt x="263" y="165"/>
                  <a:pt x="263" y="165"/>
                  <a:pt x="263" y="165"/>
                </a:cubicBezTo>
                <a:cubicBezTo>
                  <a:pt x="228" y="203"/>
                  <a:pt x="228" y="203"/>
                  <a:pt x="228" y="203"/>
                </a:cubicBezTo>
                <a:cubicBezTo>
                  <a:pt x="193" y="165"/>
                  <a:pt x="193" y="165"/>
                  <a:pt x="193" y="165"/>
                </a:cubicBezTo>
                <a:cubicBezTo>
                  <a:pt x="185" y="167"/>
                  <a:pt x="185" y="167"/>
                  <a:pt x="185" y="167"/>
                </a:cubicBezTo>
                <a:cubicBezTo>
                  <a:pt x="192" y="174"/>
                  <a:pt x="196" y="183"/>
                  <a:pt x="196" y="197"/>
                </a:cubicBezTo>
                <a:cubicBezTo>
                  <a:pt x="196" y="256"/>
                  <a:pt x="196" y="256"/>
                  <a:pt x="196" y="256"/>
                </a:cubicBezTo>
                <a:cubicBezTo>
                  <a:pt x="183" y="256"/>
                  <a:pt x="183" y="256"/>
                  <a:pt x="183" y="256"/>
                </a:cubicBezTo>
                <a:cubicBezTo>
                  <a:pt x="183" y="197"/>
                  <a:pt x="183" y="197"/>
                  <a:pt x="183" y="197"/>
                </a:cubicBezTo>
                <a:cubicBezTo>
                  <a:pt x="183" y="181"/>
                  <a:pt x="173" y="170"/>
                  <a:pt x="155" y="168"/>
                </a:cubicBezTo>
                <a:cubicBezTo>
                  <a:pt x="126" y="164"/>
                  <a:pt x="126" y="164"/>
                  <a:pt x="126" y="164"/>
                </a:cubicBezTo>
                <a:cubicBezTo>
                  <a:pt x="97" y="224"/>
                  <a:pt x="97" y="224"/>
                  <a:pt x="97" y="224"/>
                </a:cubicBezTo>
                <a:cubicBezTo>
                  <a:pt x="68" y="163"/>
                  <a:pt x="68" y="163"/>
                  <a:pt x="68" y="163"/>
                </a:cubicBezTo>
                <a:cubicBezTo>
                  <a:pt x="42" y="168"/>
                  <a:pt x="42" y="168"/>
                  <a:pt x="42" y="168"/>
                </a:cubicBezTo>
                <a:cubicBezTo>
                  <a:pt x="23" y="171"/>
                  <a:pt x="13" y="181"/>
                  <a:pt x="13" y="197"/>
                </a:cubicBezTo>
                <a:cubicBezTo>
                  <a:pt x="13" y="256"/>
                  <a:pt x="13" y="256"/>
                  <a:pt x="13" y="256"/>
                </a:cubicBezTo>
                <a:cubicBezTo>
                  <a:pt x="0" y="256"/>
                  <a:pt x="0" y="256"/>
                  <a:pt x="0" y="256"/>
                </a:cubicBezTo>
                <a:cubicBezTo>
                  <a:pt x="0" y="197"/>
                  <a:pt x="0" y="197"/>
                  <a:pt x="0" y="197"/>
                </a:cubicBezTo>
                <a:cubicBezTo>
                  <a:pt x="0" y="170"/>
                  <a:pt x="17" y="160"/>
                  <a:pt x="38" y="156"/>
                </a:cubicBezTo>
                <a:cubicBezTo>
                  <a:pt x="68" y="149"/>
                  <a:pt x="68" y="149"/>
                  <a:pt x="68" y="149"/>
                </a:cubicBezTo>
                <a:cubicBezTo>
                  <a:pt x="97" y="211"/>
                  <a:pt x="97" y="211"/>
                  <a:pt x="97" y="211"/>
                </a:cubicBezTo>
                <a:cubicBezTo>
                  <a:pt x="126" y="150"/>
                  <a:pt x="126" y="150"/>
                  <a:pt x="126" y="150"/>
                </a:cubicBezTo>
                <a:cubicBezTo>
                  <a:pt x="156" y="155"/>
                  <a:pt x="156" y="155"/>
                  <a:pt x="156" y="155"/>
                </a:cubicBezTo>
                <a:cubicBezTo>
                  <a:pt x="160" y="156"/>
                  <a:pt x="164" y="157"/>
                  <a:pt x="168" y="158"/>
                </a:cubicBezTo>
                <a:cubicBezTo>
                  <a:pt x="192" y="150"/>
                  <a:pt x="192" y="150"/>
                  <a:pt x="192" y="150"/>
                </a:cubicBezTo>
                <a:cubicBezTo>
                  <a:pt x="228" y="190"/>
                  <a:pt x="228" y="190"/>
                  <a:pt x="228" y="190"/>
                </a:cubicBezTo>
                <a:cubicBezTo>
                  <a:pt x="264" y="150"/>
                  <a:pt x="264" y="150"/>
                  <a:pt x="264" y="150"/>
                </a:cubicBezTo>
                <a:cubicBezTo>
                  <a:pt x="313" y="165"/>
                  <a:pt x="313" y="165"/>
                  <a:pt x="313" y="165"/>
                </a:cubicBezTo>
                <a:cubicBezTo>
                  <a:pt x="334" y="172"/>
                  <a:pt x="358" y="187"/>
                  <a:pt x="357" y="214"/>
                </a:cubicBezTo>
                <a:moveTo>
                  <a:pt x="294" y="238"/>
                </a:moveTo>
                <a:cubicBezTo>
                  <a:pt x="303" y="238"/>
                  <a:pt x="303" y="238"/>
                  <a:pt x="303" y="238"/>
                </a:cubicBezTo>
                <a:cubicBezTo>
                  <a:pt x="302" y="256"/>
                  <a:pt x="302" y="256"/>
                  <a:pt x="302" y="256"/>
                </a:cubicBezTo>
                <a:cubicBezTo>
                  <a:pt x="293" y="256"/>
                  <a:pt x="293" y="256"/>
                  <a:pt x="293" y="256"/>
                </a:cubicBezTo>
                <a:lnTo>
                  <a:pt x="294" y="238"/>
                </a:lnTo>
                <a:close/>
                <a:moveTo>
                  <a:pt x="129" y="221"/>
                </a:moveTo>
                <a:cubicBezTo>
                  <a:pt x="138" y="221"/>
                  <a:pt x="138" y="221"/>
                  <a:pt x="138" y="221"/>
                </a:cubicBezTo>
                <a:cubicBezTo>
                  <a:pt x="138" y="230"/>
                  <a:pt x="138" y="230"/>
                  <a:pt x="138" y="230"/>
                </a:cubicBezTo>
                <a:cubicBezTo>
                  <a:pt x="129" y="230"/>
                  <a:pt x="129" y="230"/>
                  <a:pt x="129" y="230"/>
                </a:cubicBezTo>
                <a:cubicBezTo>
                  <a:pt x="129" y="239"/>
                  <a:pt x="129" y="239"/>
                  <a:pt x="129" y="239"/>
                </a:cubicBezTo>
                <a:cubicBezTo>
                  <a:pt x="120" y="239"/>
                  <a:pt x="120" y="239"/>
                  <a:pt x="120" y="239"/>
                </a:cubicBezTo>
                <a:cubicBezTo>
                  <a:pt x="120" y="230"/>
                  <a:pt x="120" y="230"/>
                  <a:pt x="120" y="230"/>
                </a:cubicBezTo>
                <a:cubicBezTo>
                  <a:pt x="111" y="230"/>
                  <a:pt x="111" y="230"/>
                  <a:pt x="111" y="230"/>
                </a:cubicBezTo>
                <a:cubicBezTo>
                  <a:pt x="111" y="221"/>
                  <a:pt x="111" y="221"/>
                  <a:pt x="111" y="221"/>
                </a:cubicBezTo>
                <a:cubicBezTo>
                  <a:pt x="120" y="221"/>
                  <a:pt x="120" y="221"/>
                  <a:pt x="120" y="221"/>
                </a:cubicBezTo>
                <a:cubicBezTo>
                  <a:pt x="120" y="212"/>
                  <a:pt x="120" y="212"/>
                  <a:pt x="120" y="212"/>
                </a:cubicBezTo>
                <a:cubicBezTo>
                  <a:pt x="129" y="212"/>
                  <a:pt x="129" y="212"/>
                  <a:pt x="129" y="212"/>
                </a:cubicBezTo>
                <a:lnTo>
                  <a:pt x="129" y="221"/>
                </a:lnTo>
                <a:close/>
                <a:moveTo>
                  <a:pt x="187" y="81"/>
                </a:moveTo>
                <a:cubicBezTo>
                  <a:pt x="187" y="65"/>
                  <a:pt x="194" y="52"/>
                  <a:pt x="204" y="44"/>
                </a:cubicBezTo>
                <a:cubicBezTo>
                  <a:pt x="209" y="52"/>
                  <a:pt x="218" y="58"/>
                  <a:pt x="228" y="58"/>
                </a:cubicBezTo>
                <a:cubicBezTo>
                  <a:pt x="239" y="58"/>
                  <a:pt x="248" y="52"/>
                  <a:pt x="252" y="44"/>
                </a:cubicBezTo>
                <a:cubicBezTo>
                  <a:pt x="262" y="52"/>
                  <a:pt x="269" y="65"/>
                  <a:pt x="269" y="81"/>
                </a:cubicBezTo>
                <a:cubicBezTo>
                  <a:pt x="269" y="93"/>
                  <a:pt x="269" y="93"/>
                  <a:pt x="269" y="93"/>
                </a:cubicBezTo>
                <a:cubicBezTo>
                  <a:pt x="269" y="97"/>
                  <a:pt x="269" y="100"/>
                  <a:pt x="268" y="103"/>
                </a:cubicBezTo>
                <a:cubicBezTo>
                  <a:pt x="252" y="103"/>
                  <a:pt x="252" y="103"/>
                  <a:pt x="252" y="103"/>
                </a:cubicBezTo>
                <a:cubicBezTo>
                  <a:pt x="252" y="100"/>
                  <a:pt x="252" y="100"/>
                  <a:pt x="252" y="100"/>
                </a:cubicBezTo>
                <a:cubicBezTo>
                  <a:pt x="252" y="98"/>
                  <a:pt x="251" y="96"/>
                  <a:pt x="248" y="96"/>
                </a:cubicBezTo>
                <a:cubicBezTo>
                  <a:pt x="208" y="96"/>
                  <a:pt x="208" y="96"/>
                  <a:pt x="208" y="96"/>
                </a:cubicBezTo>
                <a:cubicBezTo>
                  <a:pt x="206" y="96"/>
                  <a:pt x="204" y="98"/>
                  <a:pt x="204" y="100"/>
                </a:cubicBezTo>
                <a:cubicBezTo>
                  <a:pt x="204" y="103"/>
                  <a:pt x="204" y="103"/>
                  <a:pt x="204" y="103"/>
                </a:cubicBezTo>
                <a:cubicBezTo>
                  <a:pt x="188" y="103"/>
                  <a:pt x="188" y="103"/>
                  <a:pt x="188" y="103"/>
                </a:cubicBezTo>
                <a:cubicBezTo>
                  <a:pt x="188" y="100"/>
                  <a:pt x="187" y="97"/>
                  <a:pt x="187" y="93"/>
                </a:cubicBezTo>
                <a:lnTo>
                  <a:pt x="187" y="81"/>
                </a:lnTo>
                <a:close/>
                <a:moveTo>
                  <a:pt x="228" y="138"/>
                </a:moveTo>
                <a:cubicBezTo>
                  <a:pt x="211" y="138"/>
                  <a:pt x="196" y="127"/>
                  <a:pt x="190" y="110"/>
                </a:cubicBezTo>
                <a:cubicBezTo>
                  <a:pt x="204" y="110"/>
                  <a:pt x="204" y="110"/>
                  <a:pt x="204" y="110"/>
                </a:cubicBezTo>
                <a:cubicBezTo>
                  <a:pt x="204" y="126"/>
                  <a:pt x="204" y="126"/>
                  <a:pt x="204" y="126"/>
                </a:cubicBezTo>
                <a:cubicBezTo>
                  <a:pt x="252" y="126"/>
                  <a:pt x="252" y="126"/>
                  <a:pt x="252" y="126"/>
                </a:cubicBezTo>
                <a:cubicBezTo>
                  <a:pt x="252" y="110"/>
                  <a:pt x="252" y="110"/>
                  <a:pt x="252" y="110"/>
                </a:cubicBezTo>
                <a:cubicBezTo>
                  <a:pt x="266" y="110"/>
                  <a:pt x="266" y="110"/>
                  <a:pt x="266" y="110"/>
                </a:cubicBezTo>
                <a:cubicBezTo>
                  <a:pt x="260" y="127"/>
                  <a:pt x="245" y="138"/>
                  <a:pt x="228" y="138"/>
                </a:cubicBezTo>
                <a:moveTo>
                  <a:pt x="228" y="144"/>
                </a:moveTo>
                <a:cubicBezTo>
                  <a:pt x="253" y="144"/>
                  <a:pt x="272" y="124"/>
                  <a:pt x="276" y="99"/>
                </a:cubicBezTo>
                <a:cubicBezTo>
                  <a:pt x="279" y="94"/>
                  <a:pt x="280" y="88"/>
                  <a:pt x="280" y="81"/>
                </a:cubicBezTo>
                <a:cubicBezTo>
                  <a:pt x="280" y="56"/>
                  <a:pt x="280" y="56"/>
                  <a:pt x="280" y="56"/>
                </a:cubicBezTo>
                <a:cubicBezTo>
                  <a:pt x="280" y="32"/>
                  <a:pt x="271" y="12"/>
                  <a:pt x="249" y="20"/>
                </a:cubicBezTo>
                <a:cubicBezTo>
                  <a:pt x="230" y="0"/>
                  <a:pt x="176" y="20"/>
                  <a:pt x="176" y="43"/>
                </a:cubicBezTo>
                <a:cubicBezTo>
                  <a:pt x="176" y="81"/>
                  <a:pt x="176" y="81"/>
                  <a:pt x="176" y="81"/>
                </a:cubicBezTo>
                <a:cubicBezTo>
                  <a:pt x="176" y="87"/>
                  <a:pt x="178" y="93"/>
                  <a:pt x="181" y="99"/>
                </a:cubicBezTo>
                <a:cubicBezTo>
                  <a:pt x="184" y="124"/>
                  <a:pt x="204" y="144"/>
                  <a:pt x="228" y="144"/>
                </a:cubicBezTo>
                <a:moveTo>
                  <a:pt x="67" y="96"/>
                </a:moveTo>
                <a:cubicBezTo>
                  <a:pt x="70" y="97"/>
                  <a:pt x="72" y="97"/>
                  <a:pt x="76" y="97"/>
                </a:cubicBezTo>
                <a:cubicBezTo>
                  <a:pt x="98" y="97"/>
                  <a:pt x="117" y="82"/>
                  <a:pt x="122" y="61"/>
                </a:cubicBezTo>
                <a:cubicBezTo>
                  <a:pt x="128" y="68"/>
                  <a:pt x="132" y="77"/>
                  <a:pt x="132" y="88"/>
                </a:cubicBezTo>
                <a:cubicBezTo>
                  <a:pt x="132" y="101"/>
                  <a:pt x="132" y="101"/>
                  <a:pt x="132" y="101"/>
                </a:cubicBezTo>
                <a:cubicBezTo>
                  <a:pt x="132" y="122"/>
                  <a:pt x="117" y="138"/>
                  <a:pt x="99" y="138"/>
                </a:cubicBezTo>
                <a:cubicBezTo>
                  <a:pt x="82" y="138"/>
                  <a:pt x="67" y="122"/>
                  <a:pt x="67" y="101"/>
                </a:cubicBezTo>
                <a:lnTo>
                  <a:pt x="67" y="96"/>
                </a:lnTo>
                <a:close/>
                <a:moveTo>
                  <a:pt x="82" y="35"/>
                </a:moveTo>
                <a:cubicBezTo>
                  <a:pt x="93" y="35"/>
                  <a:pt x="93" y="35"/>
                  <a:pt x="93" y="35"/>
                </a:cubicBezTo>
                <a:cubicBezTo>
                  <a:pt x="93" y="24"/>
                  <a:pt x="93" y="24"/>
                  <a:pt x="93" y="24"/>
                </a:cubicBezTo>
                <a:cubicBezTo>
                  <a:pt x="103" y="24"/>
                  <a:pt x="103" y="24"/>
                  <a:pt x="103" y="24"/>
                </a:cubicBezTo>
                <a:cubicBezTo>
                  <a:pt x="103" y="35"/>
                  <a:pt x="103" y="35"/>
                  <a:pt x="103" y="35"/>
                </a:cubicBezTo>
                <a:cubicBezTo>
                  <a:pt x="114" y="35"/>
                  <a:pt x="114" y="35"/>
                  <a:pt x="114" y="35"/>
                </a:cubicBezTo>
                <a:cubicBezTo>
                  <a:pt x="114" y="45"/>
                  <a:pt x="114" y="45"/>
                  <a:pt x="114" y="45"/>
                </a:cubicBezTo>
                <a:cubicBezTo>
                  <a:pt x="103" y="45"/>
                  <a:pt x="103" y="45"/>
                  <a:pt x="103" y="45"/>
                </a:cubicBezTo>
                <a:cubicBezTo>
                  <a:pt x="103" y="56"/>
                  <a:pt x="103" y="56"/>
                  <a:pt x="103" y="56"/>
                </a:cubicBezTo>
                <a:cubicBezTo>
                  <a:pt x="93" y="56"/>
                  <a:pt x="93" y="56"/>
                  <a:pt x="93" y="56"/>
                </a:cubicBezTo>
                <a:cubicBezTo>
                  <a:pt x="93" y="45"/>
                  <a:pt x="93" y="45"/>
                  <a:pt x="93" y="45"/>
                </a:cubicBezTo>
                <a:cubicBezTo>
                  <a:pt x="82" y="45"/>
                  <a:pt x="82" y="45"/>
                  <a:pt x="82" y="45"/>
                </a:cubicBezTo>
                <a:lnTo>
                  <a:pt x="82" y="35"/>
                </a:lnTo>
                <a:close/>
                <a:moveTo>
                  <a:pt x="62" y="142"/>
                </a:moveTo>
                <a:cubicBezTo>
                  <a:pt x="68" y="142"/>
                  <a:pt x="74" y="141"/>
                  <a:pt x="79" y="138"/>
                </a:cubicBezTo>
                <a:cubicBezTo>
                  <a:pt x="85" y="142"/>
                  <a:pt x="92" y="144"/>
                  <a:pt x="99" y="144"/>
                </a:cubicBezTo>
                <a:cubicBezTo>
                  <a:pt x="106" y="144"/>
                  <a:pt x="113" y="142"/>
                  <a:pt x="119" y="139"/>
                </a:cubicBezTo>
                <a:cubicBezTo>
                  <a:pt x="123" y="141"/>
                  <a:pt x="129" y="142"/>
                  <a:pt x="134" y="142"/>
                </a:cubicBezTo>
                <a:cubicBezTo>
                  <a:pt x="146" y="141"/>
                  <a:pt x="155" y="133"/>
                  <a:pt x="156" y="123"/>
                </a:cubicBezTo>
                <a:cubicBezTo>
                  <a:pt x="156" y="123"/>
                  <a:pt x="156" y="123"/>
                  <a:pt x="156" y="123"/>
                </a:cubicBezTo>
                <a:cubicBezTo>
                  <a:pt x="148" y="123"/>
                  <a:pt x="141" y="121"/>
                  <a:pt x="136" y="117"/>
                </a:cubicBezTo>
                <a:cubicBezTo>
                  <a:pt x="136" y="116"/>
                  <a:pt x="137" y="115"/>
                  <a:pt x="137" y="114"/>
                </a:cubicBezTo>
                <a:cubicBezTo>
                  <a:pt x="143" y="113"/>
                  <a:pt x="147" y="110"/>
                  <a:pt x="147" y="98"/>
                </a:cubicBezTo>
                <a:cubicBezTo>
                  <a:pt x="147" y="87"/>
                  <a:pt x="147" y="87"/>
                  <a:pt x="147" y="87"/>
                </a:cubicBezTo>
                <a:cubicBezTo>
                  <a:pt x="147" y="74"/>
                  <a:pt x="142" y="62"/>
                  <a:pt x="134" y="52"/>
                </a:cubicBezTo>
                <a:cubicBezTo>
                  <a:pt x="139" y="29"/>
                  <a:pt x="139" y="29"/>
                  <a:pt x="139" y="29"/>
                </a:cubicBezTo>
                <a:cubicBezTo>
                  <a:pt x="143" y="10"/>
                  <a:pt x="52" y="9"/>
                  <a:pt x="57" y="29"/>
                </a:cubicBezTo>
                <a:cubicBezTo>
                  <a:pt x="62" y="52"/>
                  <a:pt x="62" y="52"/>
                  <a:pt x="62" y="52"/>
                </a:cubicBezTo>
                <a:cubicBezTo>
                  <a:pt x="54" y="62"/>
                  <a:pt x="50" y="74"/>
                  <a:pt x="50" y="87"/>
                </a:cubicBezTo>
                <a:cubicBezTo>
                  <a:pt x="50" y="98"/>
                  <a:pt x="50" y="98"/>
                  <a:pt x="50" y="98"/>
                </a:cubicBezTo>
                <a:cubicBezTo>
                  <a:pt x="50" y="111"/>
                  <a:pt x="54" y="114"/>
                  <a:pt x="62" y="113"/>
                </a:cubicBezTo>
                <a:cubicBezTo>
                  <a:pt x="62" y="114"/>
                  <a:pt x="62" y="115"/>
                  <a:pt x="62" y="115"/>
                </a:cubicBezTo>
                <a:cubicBezTo>
                  <a:pt x="57" y="120"/>
                  <a:pt x="49" y="123"/>
                  <a:pt x="40" y="123"/>
                </a:cubicBezTo>
                <a:cubicBezTo>
                  <a:pt x="40" y="123"/>
                  <a:pt x="40" y="123"/>
                  <a:pt x="40" y="123"/>
                </a:cubicBezTo>
                <a:cubicBezTo>
                  <a:pt x="41" y="133"/>
                  <a:pt x="50" y="141"/>
                  <a:pt x="62" y="142"/>
                </a:cubicBezTo>
              </a:path>
            </a:pathLst>
          </a:custGeom>
          <a:solidFill>
            <a:schemeClr val="accent6">
              <a:lumMod val="75000"/>
            </a:schemeClr>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FF0000"/>
              </a:solidFill>
            </a:endParaRPr>
          </a:p>
        </p:txBody>
      </p:sp>
      <p:sp>
        <p:nvSpPr>
          <p:cNvPr id="149" name="Freeform 75"/>
          <p:cNvSpPr>
            <a:spLocks noEditPoints="1"/>
          </p:cNvSpPr>
          <p:nvPr/>
        </p:nvSpPr>
        <p:spPr bwMode="auto">
          <a:xfrm>
            <a:off x="3251684"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rgbClr val="646464"/>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51" name="Freeform 75"/>
          <p:cNvSpPr>
            <a:spLocks noEditPoints="1"/>
          </p:cNvSpPr>
          <p:nvPr/>
        </p:nvSpPr>
        <p:spPr bwMode="auto">
          <a:xfrm>
            <a:off x="3251684" y="3525656"/>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rgbClr val="646464"/>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
        <p:nvSpPr>
          <p:cNvPr id="152" name="Freeform 71"/>
          <p:cNvSpPr>
            <a:spLocks noEditPoints="1"/>
          </p:cNvSpPr>
          <p:nvPr/>
        </p:nvSpPr>
        <p:spPr bwMode="auto">
          <a:xfrm>
            <a:off x="2268346" y="3577043"/>
            <a:ext cx="502433" cy="360479"/>
          </a:xfrm>
          <a:custGeom>
            <a:avLst/>
            <a:gdLst>
              <a:gd name="T0" fmla="*/ 286 w 358"/>
              <a:gd name="T1" fmla="*/ 230 h 256"/>
              <a:gd name="T2" fmla="*/ 268 w 358"/>
              <a:gd name="T3" fmla="*/ 239 h 256"/>
              <a:gd name="T4" fmla="*/ 260 w 358"/>
              <a:gd name="T5" fmla="*/ 222 h 256"/>
              <a:gd name="T6" fmla="*/ 277 w 358"/>
              <a:gd name="T7" fmla="*/ 213 h 256"/>
              <a:gd name="T8" fmla="*/ 56 w 358"/>
              <a:gd name="T9" fmla="*/ 256 h 256"/>
              <a:gd name="T10" fmla="*/ 37 w 358"/>
              <a:gd name="T11" fmla="*/ 204 h 256"/>
              <a:gd name="T12" fmla="*/ 151 w 358"/>
              <a:gd name="T13" fmla="*/ 203 h 256"/>
              <a:gd name="T14" fmla="*/ 148 w 358"/>
              <a:gd name="T15" fmla="*/ 256 h 256"/>
              <a:gd name="T16" fmla="*/ 151 w 358"/>
              <a:gd name="T17" fmla="*/ 203 h 256"/>
              <a:gd name="T18" fmla="*/ 343 w 358"/>
              <a:gd name="T19" fmla="*/ 256 h 256"/>
              <a:gd name="T20" fmla="*/ 263 w 358"/>
              <a:gd name="T21" fmla="*/ 165 h 256"/>
              <a:gd name="T22" fmla="*/ 185 w 358"/>
              <a:gd name="T23" fmla="*/ 167 h 256"/>
              <a:gd name="T24" fmla="*/ 183 w 358"/>
              <a:gd name="T25" fmla="*/ 256 h 256"/>
              <a:gd name="T26" fmla="*/ 126 w 358"/>
              <a:gd name="T27" fmla="*/ 164 h 256"/>
              <a:gd name="T28" fmla="*/ 42 w 358"/>
              <a:gd name="T29" fmla="*/ 168 h 256"/>
              <a:gd name="T30" fmla="*/ 0 w 358"/>
              <a:gd name="T31" fmla="*/ 256 h 256"/>
              <a:gd name="T32" fmla="*/ 68 w 358"/>
              <a:gd name="T33" fmla="*/ 149 h 256"/>
              <a:gd name="T34" fmla="*/ 156 w 358"/>
              <a:gd name="T35" fmla="*/ 155 h 256"/>
              <a:gd name="T36" fmla="*/ 228 w 358"/>
              <a:gd name="T37" fmla="*/ 190 h 256"/>
              <a:gd name="T38" fmla="*/ 357 w 358"/>
              <a:gd name="T39" fmla="*/ 214 h 256"/>
              <a:gd name="T40" fmla="*/ 302 w 358"/>
              <a:gd name="T41" fmla="*/ 256 h 256"/>
              <a:gd name="T42" fmla="*/ 129 w 358"/>
              <a:gd name="T43" fmla="*/ 221 h 256"/>
              <a:gd name="T44" fmla="*/ 129 w 358"/>
              <a:gd name="T45" fmla="*/ 230 h 256"/>
              <a:gd name="T46" fmla="*/ 120 w 358"/>
              <a:gd name="T47" fmla="*/ 230 h 256"/>
              <a:gd name="T48" fmla="*/ 120 w 358"/>
              <a:gd name="T49" fmla="*/ 221 h 256"/>
              <a:gd name="T50" fmla="*/ 129 w 358"/>
              <a:gd name="T51" fmla="*/ 221 h 256"/>
              <a:gd name="T52" fmla="*/ 228 w 358"/>
              <a:gd name="T53" fmla="*/ 58 h 256"/>
              <a:gd name="T54" fmla="*/ 269 w 358"/>
              <a:gd name="T55" fmla="*/ 93 h 256"/>
              <a:gd name="T56" fmla="*/ 252 w 358"/>
              <a:gd name="T57" fmla="*/ 100 h 256"/>
              <a:gd name="T58" fmla="*/ 204 w 358"/>
              <a:gd name="T59" fmla="*/ 100 h 256"/>
              <a:gd name="T60" fmla="*/ 187 w 358"/>
              <a:gd name="T61" fmla="*/ 93 h 256"/>
              <a:gd name="T62" fmla="*/ 190 w 358"/>
              <a:gd name="T63" fmla="*/ 110 h 256"/>
              <a:gd name="T64" fmla="*/ 252 w 358"/>
              <a:gd name="T65" fmla="*/ 126 h 256"/>
              <a:gd name="T66" fmla="*/ 228 w 358"/>
              <a:gd name="T67" fmla="*/ 138 h 256"/>
              <a:gd name="T68" fmla="*/ 280 w 358"/>
              <a:gd name="T69" fmla="*/ 81 h 256"/>
              <a:gd name="T70" fmla="*/ 176 w 358"/>
              <a:gd name="T71" fmla="*/ 43 h 256"/>
              <a:gd name="T72" fmla="*/ 228 w 358"/>
              <a:gd name="T73" fmla="*/ 144 h 256"/>
              <a:gd name="T74" fmla="*/ 122 w 358"/>
              <a:gd name="T75" fmla="*/ 61 h 256"/>
              <a:gd name="T76" fmla="*/ 99 w 358"/>
              <a:gd name="T77" fmla="*/ 138 h 256"/>
              <a:gd name="T78" fmla="*/ 82 w 358"/>
              <a:gd name="T79" fmla="*/ 35 h 256"/>
              <a:gd name="T80" fmla="*/ 103 w 358"/>
              <a:gd name="T81" fmla="*/ 24 h 256"/>
              <a:gd name="T82" fmla="*/ 114 w 358"/>
              <a:gd name="T83" fmla="*/ 45 h 256"/>
              <a:gd name="T84" fmla="*/ 93 w 358"/>
              <a:gd name="T85" fmla="*/ 56 h 256"/>
              <a:gd name="T86" fmla="*/ 82 w 358"/>
              <a:gd name="T87" fmla="*/ 35 h 256"/>
              <a:gd name="T88" fmla="*/ 99 w 358"/>
              <a:gd name="T89" fmla="*/ 144 h 256"/>
              <a:gd name="T90" fmla="*/ 156 w 358"/>
              <a:gd name="T91" fmla="*/ 123 h 256"/>
              <a:gd name="T92" fmla="*/ 137 w 358"/>
              <a:gd name="T93" fmla="*/ 114 h 256"/>
              <a:gd name="T94" fmla="*/ 134 w 358"/>
              <a:gd name="T95" fmla="*/ 52 h 256"/>
              <a:gd name="T96" fmla="*/ 62 w 358"/>
              <a:gd name="T97" fmla="*/ 52 h 256"/>
              <a:gd name="T98" fmla="*/ 62 w 358"/>
              <a:gd name="T99" fmla="*/ 113 h 256"/>
              <a:gd name="T100" fmla="*/ 40 w 358"/>
              <a:gd name="T101" fmla="*/ 12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8" h="256">
                <a:moveTo>
                  <a:pt x="277" y="222"/>
                </a:moveTo>
                <a:cubicBezTo>
                  <a:pt x="286" y="222"/>
                  <a:pt x="286" y="222"/>
                  <a:pt x="286" y="222"/>
                </a:cubicBezTo>
                <a:cubicBezTo>
                  <a:pt x="286" y="230"/>
                  <a:pt x="286" y="230"/>
                  <a:pt x="286" y="230"/>
                </a:cubicBezTo>
                <a:cubicBezTo>
                  <a:pt x="277" y="230"/>
                  <a:pt x="277" y="230"/>
                  <a:pt x="277" y="230"/>
                </a:cubicBezTo>
                <a:cubicBezTo>
                  <a:pt x="277" y="239"/>
                  <a:pt x="277" y="239"/>
                  <a:pt x="277" y="239"/>
                </a:cubicBezTo>
                <a:cubicBezTo>
                  <a:pt x="268" y="239"/>
                  <a:pt x="268" y="239"/>
                  <a:pt x="268" y="239"/>
                </a:cubicBezTo>
                <a:cubicBezTo>
                  <a:pt x="268" y="230"/>
                  <a:pt x="268" y="230"/>
                  <a:pt x="268" y="230"/>
                </a:cubicBezTo>
                <a:cubicBezTo>
                  <a:pt x="260" y="230"/>
                  <a:pt x="260" y="230"/>
                  <a:pt x="260" y="230"/>
                </a:cubicBezTo>
                <a:cubicBezTo>
                  <a:pt x="260" y="222"/>
                  <a:pt x="260" y="222"/>
                  <a:pt x="260" y="222"/>
                </a:cubicBezTo>
                <a:cubicBezTo>
                  <a:pt x="268" y="222"/>
                  <a:pt x="268" y="222"/>
                  <a:pt x="268" y="222"/>
                </a:cubicBezTo>
                <a:cubicBezTo>
                  <a:pt x="268" y="213"/>
                  <a:pt x="268" y="213"/>
                  <a:pt x="268" y="213"/>
                </a:cubicBezTo>
                <a:cubicBezTo>
                  <a:pt x="277" y="213"/>
                  <a:pt x="277" y="213"/>
                  <a:pt x="277" y="213"/>
                </a:cubicBezTo>
                <a:lnTo>
                  <a:pt x="277" y="222"/>
                </a:lnTo>
                <a:close/>
                <a:moveTo>
                  <a:pt x="56" y="250"/>
                </a:moveTo>
                <a:cubicBezTo>
                  <a:pt x="56" y="256"/>
                  <a:pt x="56" y="256"/>
                  <a:pt x="56" y="256"/>
                </a:cubicBezTo>
                <a:cubicBezTo>
                  <a:pt x="48" y="256"/>
                  <a:pt x="48" y="256"/>
                  <a:pt x="48" y="256"/>
                </a:cubicBezTo>
                <a:cubicBezTo>
                  <a:pt x="48" y="250"/>
                  <a:pt x="48" y="250"/>
                  <a:pt x="48" y="250"/>
                </a:cubicBezTo>
                <a:cubicBezTo>
                  <a:pt x="37" y="204"/>
                  <a:pt x="37" y="204"/>
                  <a:pt x="37" y="204"/>
                </a:cubicBezTo>
                <a:cubicBezTo>
                  <a:pt x="45" y="203"/>
                  <a:pt x="45" y="203"/>
                  <a:pt x="45" y="203"/>
                </a:cubicBezTo>
                <a:lnTo>
                  <a:pt x="56" y="250"/>
                </a:lnTo>
                <a:close/>
                <a:moveTo>
                  <a:pt x="151" y="203"/>
                </a:moveTo>
                <a:cubicBezTo>
                  <a:pt x="159" y="204"/>
                  <a:pt x="159" y="204"/>
                  <a:pt x="159" y="204"/>
                </a:cubicBezTo>
                <a:cubicBezTo>
                  <a:pt x="148" y="250"/>
                  <a:pt x="148" y="250"/>
                  <a:pt x="148" y="250"/>
                </a:cubicBezTo>
                <a:cubicBezTo>
                  <a:pt x="148" y="256"/>
                  <a:pt x="148" y="256"/>
                  <a:pt x="148" y="256"/>
                </a:cubicBezTo>
                <a:cubicBezTo>
                  <a:pt x="141" y="256"/>
                  <a:pt x="141" y="256"/>
                  <a:pt x="141" y="256"/>
                </a:cubicBezTo>
                <a:cubicBezTo>
                  <a:pt x="141" y="250"/>
                  <a:pt x="141" y="250"/>
                  <a:pt x="141" y="250"/>
                </a:cubicBezTo>
                <a:lnTo>
                  <a:pt x="151" y="203"/>
                </a:lnTo>
                <a:close/>
                <a:moveTo>
                  <a:pt x="357" y="214"/>
                </a:moveTo>
                <a:cubicBezTo>
                  <a:pt x="357" y="256"/>
                  <a:pt x="357" y="256"/>
                  <a:pt x="357" y="256"/>
                </a:cubicBezTo>
                <a:cubicBezTo>
                  <a:pt x="343" y="256"/>
                  <a:pt x="343" y="256"/>
                  <a:pt x="343" y="256"/>
                </a:cubicBezTo>
                <a:cubicBezTo>
                  <a:pt x="343" y="214"/>
                  <a:pt x="343" y="214"/>
                  <a:pt x="343" y="214"/>
                </a:cubicBezTo>
                <a:cubicBezTo>
                  <a:pt x="343" y="194"/>
                  <a:pt x="321" y="182"/>
                  <a:pt x="308" y="179"/>
                </a:cubicBezTo>
                <a:cubicBezTo>
                  <a:pt x="263" y="165"/>
                  <a:pt x="263" y="165"/>
                  <a:pt x="263" y="165"/>
                </a:cubicBezTo>
                <a:cubicBezTo>
                  <a:pt x="228" y="203"/>
                  <a:pt x="228" y="203"/>
                  <a:pt x="228" y="203"/>
                </a:cubicBezTo>
                <a:cubicBezTo>
                  <a:pt x="193" y="165"/>
                  <a:pt x="193" y="165"/>
                  <a:pt x="193" y="165"/>
                </a:cubicBezTo>
                <a:cubicBezTo>
                  <a:pt x="185" y="167"/>
                  <a:pt x="185" y="167"/>
                  <a:pt x="185" y="167"/>
                </a:cubicBezTo>
                <a:cubicBezTo>
                  <a:pt x="192" y="174"/>
                  <a:pt x="196" y="183"/>
                  <a:pt x="196" y="197"/>
                </a:cubicBezTo>
                <a:cubicBezTo>
                  <a:pt x="196" y="256"/>
                  <a:pt x="196" y="256"/>
                  <a:pt x="196" y="256"/>
                </a:cubicBezTo>
                <a:cubicBezTo>
                  <a:pt x="183" y="256"/>
                  <a:pt x="183" y="256"/>
                  <a:pt x="183" y="256"/>
                </a:cubicBezTo>
                <a:cubicBezTo>
                  <a:pt x="183" y="197"/>
                  <a:pt x="183" y="197"/>
                  <a:pt x="183" y="197"/>
                </a:cubicBezTo>
                <a:cubicBezTo>
                  <a:pt x="183" y="181"/>
                  <a:pt x="173" y="170"/>
                  <a:pt x="155" y="168"/>
                </a:cubicBezTo>
                <a:cubicBezTo>
                  <a:pt x="126" y="164"/>
                  <a:pt x="126" y="164"/>
                  <a:pt x="126" y="164"/>
                </a:cubicBezTo>
                <a:cubicBezTo>
                  <a:pt x="97" y="224"/>
                  <a:pt x="97" y="224"/>
                  <a:pt x="97" y="224"/>
                </a:cubicBezTo>
                <a:cubicBezTo>
                  <a:pt x="68" y="163"/>
                  <a:pt x="68" y="163"/>
                  <a:pt x="68" y="163"/>
                </a:cubicBezTo>
                <a:cubicBezTo>
                  <a:pt x="42" y="168"/>
                  <a:pt x="42" y="168"/>
                  <a:pt x="42" y="168"/>
                </a:cubicBezTo>
                <a:cubicBezTo>
                  <a:pt x="23" y="171"/>
                  <a:pt x="13" y="181"/>
                  <a:pt x="13" y="197"/>
                </a:cubicBezTo>
                <a:cubicBezTo>
                  <a:pt x="13" y="256"/>
                  <a:pt x="13" y="256"/>
                  <a:pt x="13" y="256"/>
                </a:cubicBezTo>
                <a:cubicBezTo>
                  <a:pt x="0" y="256"/>
                  <a:pt x="0" y="256"/>
                  <a:pt x="0" y="256"/>
                </a:cubicBezTo>
                <a:cubicBezTo>
                  <a:pt x="0" y="197"/>
                  <a:pt x="0" y="197"/>
                  <a:pt x="0" y="197"/>
                </a:cubicBezTo>
                <a:cubicBezTo>
                  <a:pt x="0" y="170"/>
                  <a:pt x="17" y="160"/>
                  <a:pt x="38" y="156"/>
                </a:cubicBezTo>
                <a:cubicBezTo>
                  <a:pt x="68" y="149"/>
                  <a:pt x="68" y="149"/>
                  <a:pt x="68" y="149"/>
                </a:cubicBezTo>
                <a:cubicBezTo>
                  <a:pt x="97" y="211"/>
                  <a:pt x="97" y="211"/>
                  <a:pt x="97" y="211"/>
                </a:cubicBezTo>
                <a:cubicBezTo>
                  <a:pt x="126" y="150"/>
                  <a:pt x="126" y="150"/>
                  <a:pt x="126" y="150"/>
                </a:cubicBezTo>
                <a:cubicBezTo>
                  <a:pt x="156" y="155"/>
                  <a:pt x="156" y="155"/>
                  <a:pt x="156" y="155"/>
                </a:cubicBezTo>
                <a:cubicBezTo>
                  <a:pt x="160" y="156"/>
                  <a:pt x="164" y="157"/>
                  <a:pt x="168" y="158"/>
                </a:cubicBezTo>
                <a:cubicBezTo>
                  <a:pt x="192" y="150"/>
                  <a:pt x="192" y="150"/>
                  <a:pt x="192" y="150"/>
                </a:cubicBezTo>
                <a:cubicBezTo>
                  <a:pt x="228" y="190"/>
                  <a:pt x="228" y="190"/>
                  <a:pt x="228" y="190"/>
                </a:cubicBezTo>
                <a:cubicBezTo>
                  <a:pt x="264" y="150"/>
                  <a:pt x="264" y="150"/>
                  <a:pt x="264" y="150"/>
                </a:cubicBezTo>
                <a:cubicBezTo>
                  <a:pt x="313" y="165"/>
                  <a:pt x="313" y="165"/>
                  <a:pt x="313" y="165"/>
                </a:cubicBezTo>
                <a:cubicBezTo>
                  <a:pt x="334" y="172"/>
                  <a:pt x="358" y="187"/>
                  <a:pt x="357" y="214"/>
                </a:cubicBezTo>
                <a:moveTo>
                  <a:pt x="294" y="238"/>
                </a:moveTo>
                <a:cubicBezTo>
                  <a:pt x="303" y="238"/>
                  <a:pt x="303" y="238"/>
                  <a:pt x="303" y="238"/>
                </a:cubicBezTo>
                <a:cubicBezTo>
                  <a:pt x="302" y="256"/>
                  <a:pt x="302" y="256"/>
                  <a:pt x="302" y="256"/>
                </a:cubicBezTo>
                <a:cubicBezTo>
                  <a:pt x="293" y="256"/>
                  <a:pt x="293" y="256"/>
                  <a:pt x="293" y="256"/>
                </a:cubicBezTo>
                <a:lnTo>
                  <a:pt x="294" y="238"/>
                </a:lnTo>
                <a:close/>
                <a:moveTo>
                  <a:pt x="129" y="221"/>
                </a:moveTo>
                <a:cubicBezTo>
                  <a:pt x="138" y="221"/>
                  <a:pt x="138" y="221"/>
                  <a:pt x="138" y="221"/>
                </a:cubicBezTo>
                <a:cubicBezTo>
                  <a:pt x="138" y="230"/>
                  <a:pt x="138" y="230"/>
                  <a:pt x="138" y="230"/>
                </a:cubicBezTo>
                <a:cubicBezTo>
                  <a:pt x="129" y="230"/>
                  <a:pt x="129" y="230"/>
                  <a:pt x="129" y="230"/>
                </a:cubicBezTo>
                <a:cubicBezTo>
                  <a:pt x="129" y="239"/>
                  <a:pt x="129" y="239"/>
                  <a:pt x="129" y="239"/>
                </a:cubicBezTo>
                <a:cubicBezTo>
                  <a:pt x="120" y="239"/>
                  <a:pt x="120" y="239"/>
                  <a:pt x="120" y="239"/>
                </a:cubicBezTo>
                <a:cubicBezTo>
                  <a:pt x="120" y="230"/>
                  <a:pt x="120" y="230"/>
                  <a:pt x="120" y="230"/>
                </a:cubicBezTo>
                <a:cubicBezTo>
                  <a:pt x="111" y="230"/>
                  <a:pt x="111" y="230"/>
                  <a:pt x="111" y="230"/>
                </a:cubicBezTo>
                <a:cubicBezTo>
                  <a:pt x="111" y="221"/>
                  <a:pt x="111" y="221"/>
                  <a:pt x="111" y="221"/>
                </a:cubicBezTo>
                <a:cubicBezTo>
                  <a:pt x="120" y="221"/>
                  <a:pt x="120" y="221"/>
                  <a:pt x="120" y="221"/>
                </a:cubicBezTo>
                <a:cubicBezTo>
                  <a:pt x="120" y="212"/>
                  <a:pt x="120" y="212"/>
                  <a:pt x="120" y="212"/>
                </a:cubicBezTo>
                <a:cubicBezTo>
                  <a:pt x="129" y="212"/>
                  <a:pt x="129" y="212"/>
                  <a:pt x="129" y="212"/>
                </a:cubicBezTo>
                <a:lnTo>
                  <a:pt x="129" y="221"/>
                </a:lnTo>
                <a:close/>
                <a:moveTo>
                  <a:pt x="187" y="81"/>
                </a:moveTo>
                <a:cubicBezTo>
                  <a:pt x="187" y="65"/>
                  <a:pt x="194" y="52"/>
                  <a:pt x="204" y="44"/>
                </a:cubicBezTo>
                <a:cubicBezTo>
                  <a:pt x="209" y="52"/>
                  <a:pt x="218" y="58"/>
                  <a:pt x="228" y="58"/>
                </a:cubicBezTo>
                <a:cubicBezTo>
                  <a:pt x="239" y="58"/>
                  <a:pt x="248" y="52"/>
                  <a:pt x="252" y="44"/>
                </a:cubicBezTo>
                <a:cubicBezTo>
                  <a:pt x="262" y="52"/>
                  <a:pt x="269" y="65"/>
                  <a:pt x="269" y="81"/>
                </a:cubicBezTo>
                <a:cubicBezTo>
                  <a:pt x="269" y="93"/>
                  <a:pt x="269" y="93"/>
                  <a:pt x="269" y="93"/>
                </a:cubicBezTo>
                <a:cubicBezTo>
                  <a:pt x="269" y="97"/>
                  <a:pt x="269" y="100"/>
                  <a:pt x="268" y="103"/>
                </a:cubicBezTo>
                <a:cubicBezTo>
                  <a:pt x="252" y="103"/>
                  <a:pt x="252" y="103"/>
                  <a:pt x="252" y="103"/>
                </a:cubicBezTo>
                <a:cubicBezTo>
                  <a:pt x="252" y="100"/>
                  <a:pt x="252" y="100"/>
                  <a:pt x="252" y="100"/>
                </a:cubicBezTo>
                <a:cubicBezTo>
                  <a:pt x="252" y="98"/>
                  <a:pt x="251" y="96"/>
                  <a:pt x="248" y="96"/>
                </a:cubicBezTo>
                <a:cubicBezTo>
                  <a:pt x="208" y="96"/>
                  <a:pt x="208" y="96"/>
                  <a:pt x="208" y="96"/>
                </a:cubicBezTo>
                <a:cubicBezTo>
                  <a:pt x="206" y="96"/>
                  <a:pt x="204" y="98"/>
                  <a:pt x="204" y="100"/>
                </a:cubicBezTo>
                <a:cubicBezTo>
                  <a:pt x="204" y="103"/>
                  <a:pt x="204" y="103"/>
                  <a:pt x="204" y="103"/>
                </a:cubicBezTo>
                <a:cubicBezTo>
                  <a:pt x="188" y="103"/>
                  <a:pt x="188" y="103"/>
                  <a:pt x="188" y="103"/>
                </a:cubicBezTo>
                <a:cubicBezTo>
                  <a:pt x="188" y="100"/>
                  <a:pt x="187" y="97"/>
                  <a:pt x="187" y="93"/>
                </a:cubicBezTo>
                <a:lnTo>
                  <a:pt x="187" y="81"/>
                </a:lnTo>
                <a:close/>
                <a:moveTo>
                  <a:pt x="228" y="138"/>
                </a:moveTo>
                <a:cubicBezTo>
                  <a:pt x="211" y="138"/>
                  <a:pt x="196" y="127"/>
                  <a:pt x="190" y="110"/>
                </a:cubicBezTo>
                <a:cubicBezTo>
                  <a:pt x="204" y="110"/>
                  <a:pt x="204" y="110"/>
                  <a:pt x="204" y="110"/>
                </a:cubicBezTo>
                <a:cubicBezTo>
                  <a:pt x="204" y="126"/>
                  <a:pt x="204" y="126"/>
                  <a:pt x="204" y="126"/>
                </a:cubicBezTo>
                <a:cubicBezTo>
                  <a:pt x="252" y="126"/>
                  <a:pt x="252" y="126"/>
                  <a:pt x="252" y="126"/>
                </a:cubicBezTo>
                <a:cubicBezTo>
                  <a:pt x="252" y="110"/>
                  <a:pt x="252" y="110"/>
                  <a:pt x="252" y="110"/>
                </a:cubicBezTo>
                <a:cubicBezTo>
                  <a:pt x="266" y="110"/>
                  <a:pt x="266" y="110"/>
                  <a:pt x="266" y="110"/>
                </a:cubicBezTo>
                <a:cubicBezTo>
                  <a:pt x="260" y="127"/>
                  <a:pt x="245" y="138"/>
                  <a:pt x="228" y="138"/>
                </a:cubicBezTo>
                <a:moveTo>
                  <a:pt x="228" y="144"/>
                </a:moveTo>
                <a:cubicBezTo>
                  <a:pt x="253" y="144"/>
                  <a:pt x="272" y="124"/>
                  <a:pt x="276" y="99"/>
                </a:cubicBezTo>
                <a:cubicBezTo>
                  <a:pt x="279" y="94"/>
                  <a:pt x="280" y="88"/>
                  <a:pt x="280" y="81"/>
                </a:cubicBezTo>
                <a:cubicBezTo>
                  <a:pt x="280" y="56"/>
                  <a:pt x="280" y="56"/>
                  <a:pt x="280" y="56"/>
                </a:cubicBezTo>
                <a:cubicBezTo>
                  <a:pt x="280" y="32"/>
                  <a:pt x="271" y="12"/>
                  <a:pt x="249" y="20"/>
                </a:cubicBezTo>
                <a:cubicBezTo>
                  <a:pt x="230" y="0"/>
                  <a:pt x="176" y="20"/>
                  <a:pt x="176" y="43"/>
                </a:cubicBezTo>
                <a:cubicBezTo>
                  <a:pt x="176" y="81"/>
                  <a:pt x="176" y="81"/>
                  <a:pt x="176" y="81"/>
                </a:cubicBezTo>
                <a:cubicBezTo>
                  <a:pt x="176" y="87"/>
                  <a:pt x="178" y="93"/>
                  <a:pt x="181" y="99"/>
                </a:cubicBezTo>
                <a:cubicBezTo>
                  <a:pt x="184" y="124"/>
                  <a:pt x="204" y="144"/>
                  <a:pt x="228" y="144"/>
                </a:cubicBezTo>
                <a:moveTo>
                  <a:pt x="67" y="96"/>
                </a:moveTo>
                <a:cubicBezTo>
                  <a:pt x="70" y="97"/>
                  <a:pt x="72" y="97"/>
                  <a:pt x="76" y="97"/>
                </a:cubicBezTo>
                <a:cubicBezTo>
                  <a:pt x="98" y="97"/>
                  <a:pt x="117" y="82"/>
                  <a:pt x="122" y="61"/>
                </a:cubicBezTo>
                <a:cubicBezTo>
                  <a:pt x="128" y="68"/>
                  <a:pt x="132" y="77"/>
                  <a:pt x="132" y="88"/>
                </a:cubicBezTo>
                <a:cubicBezTo>
                  <a:pt x="132" y="101"/>
                  <a:pt x="132" y="101"/>
                  <a:pt x="132" y="101"/>
                </a:cubicBezTo>
                <a:cubicBezTo>
                  <a:pt x="132" y="122"/>
                  <a:pt x="117" y="138"/>
                  <a:pt x="99" y="138"/>
                </a:cubicBezTo>
                <a:cubicBezTo>
                  <a:pt x="82" y="138"/>
                  <a:pt x="67" y="122"/>
                  <a:pt x="67" y="101"/>
                </a:cubicBezTo>
                <a:lnTo>
                  <a:pt x="67" y="96"/>
                </a:lnTo>
                <a:close/>
                <a:moveTo>
                  <a:pt x="82" y="35"/>
                </a:moveTo>
                <a:cubicBezTo>
                  <a:pt x="93" y="35"/>
                  <a:pt x="93" y="35"/>
                  <a:pt x="93" y="35"/>
                </a:cubicBezTo>
                <a:cubicBezTo>
                  <a:pt x="93" y="24"/>
                  <a:pt x="93" y="24"/>
                  <a:pt x="93" y="24"/>
                </a:cubicBezTo>
                <a:cubicBezTo>
                  <a:pt x="103" y="24"/>
                  <a:pt x="103" y="24"/>
                  <a:pt x="103" y="24"/>
                </a:cubicBezTo>
                <a:cubicBezTo>
                  <a:pt x="103" y="35"/>
                  <a:pt x="103" y="35"/>
                  <a:pt x="103" y="35"/>
                </a:cubicBezTo>
                <a:cubicBezTo>
                  <a:pt x="114" y="35"/>
                  <a:pt x="114" y="35"/>
                  <a:pt x="114" y="35"/>
                </a:cubicBezTo>
                <a:cubicBezTo>
                  <a:pt x="114" y="45"/>
                  <a:pt x="114" y="45"/>
                  <a:pt x="114" y="45"/>
                </a:cubicBezTo>
                <a:cubicBezTo>
                  <a:pt x="103" y="45"/>
                  <a:pt x="103" y="45"/>
                  <a:pt x="103" y="45"/>
                </a:cubicBezTo>
                <a:cubicBezTo>
                  <a:pt x="103" y="56"/>
                  <a:pt x="103" y="56"/>
                  <a:pt x="103" y="56"/>
                </a:cubicBezTo>
                <a:cubicBezTo>
                  <a:pt x="93" y="56"/>
                  <a:pt x="93" y="56"/>
                  <a:pt x="93" y="56"/>
                </a:cubicBezTo>
                <a:cubicBezTo>
                  <a:pt x="93" y="45"/>
                  <a:pt x="93" y="45"/>
                  <a:pt x="93" y="45"/>
                </a:cubicBezTo>
                <a:cubicBezTo>
                  <a:pt x="82" y="45"/>
                  <a:pt x="82" y="45"/>
                  <a:pt x="82" y="45"/>
                </a:cubicBezTo>
                <a:lnTo>
                  <a:pt x="82" y="35"/>
                </a:lnTo>
                <a:close/>
                <a:moveTo>
                  <a:pt x="62" y="142"/>
                </a:moveTo>
                <a:cubicBezTo>
                  <a:pt x="68" y="142"/>
                  <a:pt x="74" y="141"/>
                  <a:pt x="79" y="138"/>
                </a:cubicBezTo>
                <a:cubicBezTo>
                  <a:pt x="85" y="142"/>
                  <a:pt x="92" y="144"/>
                  <a:pt x="99" y="144"/>
                </a:cubicBezTo>
                <a:cubicBezTo>
                  <a:pt x="106" y="144"/>
                  <a:pt x="113" y="142"/>
                  <a:pt x="119" y="139"/>
                </a:cubicBezTo>
                <a:cubicBezTo>
                  <a:pt x="123" y="141"/>
                  <a:pt x="129" y="142"/>
                  <a:pt x="134" y="142"/>
                </a:cubicBezTo>
                <a:cubicBezTo>
                  <a:pt x="146" y="141"/>
                  <a:pt x="155" y="133"/>
                  <a:pt x="156" y="123"/>
                </a:cubicBezTo>
                <a:cubicBezTo>
                  <a:pt x="156" y="123"/>
                  <a:pt x="156" y="123"/>
                  <a:pt x="156" y="123"/>
                </a:cubicBezTo>
                <a:cubicBezTo>
                  <a:pt x="148" y="123"/>
                  <a:pt x="141" y="121"/>
                  <a:pt x="136" y="117"/>
                </a:cubicBezTo>
                <a:cubicBezTo>
                  <a:pt x="136" y="116"/>
                  <a:pt x="137" y="115"/>
                  <a:pt x="137" y="114"/>
                </a:cubicBezTo>
                <a:cubicBezTo>
                  <a:pt x="143" y="113"/>
                  <a:pt x="147" y="110"/>
                  <a:pt x="147" y="98"/>
                </a:cubicBezTo>
                <a:cubicBezTo>
                  <a:pt x="147" y="87"/>
                  <a:pt x="147" y="87"/>
                  <a:pt x="147" y="87"/>
                </a:cubicBezTo>
                <a:cubicBezTo>
                  <a:pt x="147" y="74"/>
                  <a:pt x="142" y="62"/>
                  <a:pt x="134" y="52"/>
                </a:cubicBezTo>
                <a:cubicBezTo>
                  <a:pt x="139" y="29"/>
                  <a:pt x="139" y="29"/>
                  <a:pt x="139" y="29"/>
                </a:cubicBezTo>
                <a:cubicBezTo>
                  <a:pt x="143" y="10"/>
                  <a:pt x="52" y="9"/>
                  <a:pt x="57" y="29"/>
                </a:cubicBezTo>
                <a:cubicBezTo>
                  <a:pt x="62" y="52"/>
                  <a:pt x="62" y="52"/>
                  <a:pt x="62" y="52"/>
                </a:cubicBezTo>
                <a:cubicBezTo>
                  <a:pt x="54" y="62"/>
                  <a:pt x="50" y="74"/>
                  <a:pt x="50" y="87"/>
                </a:cubicBezTo>
                <a:cubicBezTo>
                  <a:pt x="50" y="98"/>
                  <a:pt x="50" y="98"/>
                  <a:pt x="50" y="98"/>
                </a:cubicBezTo>
                <a:cubicBezTo>
                  <a:pt x="50" y="111"/>
                  <a:pt x="54" y="114"/>
                  <a:pt x="62" y="113"/>
                </a:cubicBezTo>
                <a:cubicBezTo>
                  <a:pt x="62" y="114"/>
                  <a:pt x="62" y="115"/>
                  <a:pt x="62" y="115"/>
                </a:cubicBezTo>
                <a:cubicBezTo>
                  <a:pt x="57" y="120"/>
                  <a:pt x="49" y="123"/>
                  <a:pt x="40" y="123"/>
                </a:cubicBezTo>
                <a:cubicBezTo>
                  <a:pt x="40" y="123"/>
                  <a:pt x="40" y="123"/>
                  <a:pt x="40" y="123"/>
                </a:cubicBezTo>
                <a:cubicBezTo>
                  <a:pt x="41" y="133"/>
                  <a:pt x="50" y="141"/>
                  <a:pt x="62" y="142"/>
                </a:cubicBezTo>
              </a:path>
            </a:pathLst>
          </a:custGeom>
          <a:solidFill>
            <a:schemeClr val="accent6">
              <a:lumMod val="75000"/>
            </a:schemeClr>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FF0000"/>
              </a:solidFill>
            </a:endParaRPr>
          </a:p>
        </p:txBody>
      </p:sp>
      <p:sp>
        <p:nvSpPr>
          <p:cNvPr id="153" name="Freeform 75"/>
          <p:cNvSpPr>
            <a:spLocks noEditPoints="1"/>
          </p:cNvSpPr>
          <p:nvPr/>
        </p:nvSpPr>
        <p:spPr bwMode="auto">
          <a:xfrm>
            <a:off x="1003239" y="3045555"/>
            <a:ext cx="327228" cy="466312"/>
          </a:xfrm>
          <a:custGeom>
            <a:avLst/>
            <a:gdLst>
              <a:gd name="T0" fmla="*/ 209 w 288"/>
              <a:gd name="T1" fmla="*/ 60 h 411"/>
              <a:gd name="T2" fmla="*/ 239 w 288"/>
              <a:gd name="T3" fmla="*/ 38 h 411"/>
              <a:gd name="T4" fmla="*/ 218 w 288"/>
              <a:gd name="T5" fmla="*/ 21 h 411"/>
              <a:gd name="T6" fmla="*/ 228 w 288"/>
              <a:gd name="T7" fmla="*/ 16 h 411"/>
              <a:gd name="T8" fmla="*/ 233 w 288"/>
              <a:gd name="T9" fmla="*/ 26 h 411"/>
              <a:gd name="T10" fmla="*/ 223 w 288"/>
              <a:gd name="T11" fmla="*/ 31 h 411"/>
              <a:gd name="T12" fmla="*/ 218 w 288"/>
              <a:gd name="T13" fmla="*/ 21 h 411"/>
              <a:gd name="T14" fmla="*/ 248 w 288"/>
              <a:gd name="T15" fmla="*/ 67 h 411"/>
              <a:gd name="T16" fmla="*/ 246 w 288"/>
              <a:gd name="T17" fmla="*/ 32 h 411"/>
              <a:gd name="T18" fmla="*/ 205 w 288"/>
              <a:gd name="T19" fmla="*/ 32 h 411"/>
              <a:gd name="T20" fmla="*/ 205 w 288"/>
              <a:gd name="T21" fmla="*/ 67 h 411"/>
              <a:gd name="T22" fmla="*/ 193 w 288"/>
              <a:gd name="T23" fmla="*/ 72 h 411"/>
              <a:gd name="T24" fmla="*/ 227 w 288"/>
              <a:gd name="T25" fmla="*/ 85 h 411"/>
              <a:gd name="T26" fmla="*/ 259 w 288"/>
              <a:gd name="T27" fmla="*/ 72 h 411"/>
              <a:gd name="T28" fmla="*/ 92 w 288"/>
              <a:gd name="T29" fmla="*/ 140 h 411"/>
              <a:gd name="T30" fmla="*/ 70 w 288"/>
              <a:gd name="T31" fmla="*/ 152 h 411"/>
              <a:gd name="T32" fmla="*/ 58 w 288"/>
              <a:gd name="T33" fmla="*/ 129 h 411"/>
              <a:gd name="T34" fmla="*/ 81 w 288"/>
              <a:gd name="T35" fmla="*/ 118 h 411"/>
              <a:gd name="T36" fmla="*/ 77 w 288"/>
              <a:gd name="T37" fmla="*/ 239 h 411"/>
              <a:gd name="T38" fmla="*/ 73 w 288"/>
              <a:gd name="T39" fmla="*/ 239 h 411"/>
              <a:gd name="T40" fmla="*/ 33 w 288"/>
              <a:gd name="T41" fmla="*/ 260 h 411"/>
              <a:gd name="T42" fmla="*/ 25 w 288"/>
              <a:gd name="T43" fmla="*/ 92 h 411"/>
              <a:gd name="T44" fmla="*/ 22 w 288"/>
              <a:gd name="T45" fmla="*/ 83 h 411"/>
              <a:gd name="T46" fmla="*/ 11 w 288"/>
              <a:gd name="T47" fmla="*/ 236 h 411"/>
              <a:gd name="T48" fmla="*/ 46 w 288"/>
              <a:gd name="T49" fmla="*/ 411 h 411"/>
              <a:gd name="T50" fmla="*/ 27 w 288"/>
              <a:gd name="T51" fmla="*/ 118 h 411"/>
              <a:gd name="T52" fmla="*/ 10 w 288"/>
              <a:gd name="T53" fmla="*/ 228 h 411"/>
              <a:gd name="T54" fmla="*/ 116 w 288"/>
              <a:gd name="T55" fmla="*/ 260 h 411"/>
              <a:gd name="T56" fmla="*/ 130 w 288"/>
              <a:gd name="T57" fmla="*/ 232 h 411"/>
              <a:gd name="T58" fmla="*/ 95 w 288"/>
              <a:gd name="T59" fmla="*/ 74 h 411"/>
              <a:gd name="T60" fmla="*/ 140 w 288"/>
              <a:gd name="T61" fmla="*/ 105 h 411"/>
              <a:gd name="T62" fmla="*/ 118 w 288"/>
              <a:gd name="T63" fmla="*/ 228 h 411"/>
              <a:gd name="T64" fmla="*/ 114 w 288"/>
              <a:gd name="T65" fmla="*/ 212 h 411"/>
              <a:gd name="T66" fmla="*/ 121 w 288"/>
              <a:gd name="T67" fmla="*/ 270 h 411"/>
              <a:gd name="T68" fmla="*/ 149 w 288"/>
              <a:gd name="T69" fmla="*/ 105 h 411"/>
              <a:gd name="T70" fmla="*/ 64 w 288"/>
              <a:gd name="T71" fmla="*/ 20 h 411"/>
              <a:gd name="T72" fmla="*/ 95 w 288"/>
              <a:gd name="T73" fmla="*/ 38 h 411"/>
              <a:gd name="T74" fmla="*/ 56 w 288"/>
              <a:gd name="T75" fmla="*/ 44 h 411"/>
              <a:gd name="T76" fmla="*/ 99 w 288"/>
              <a:gd name="T77" fmla="*/ 49 h 411"/>
              <a:gd name="T78" fmla="*/ 86 w 288"/>
              <a:gd name="T79" fmla="*/ 10 h 411"/>
              <a:gd name="T80" fmla="*/ 52 w 288"/>
              <a:gd name="T81" fmla="*/ 49 h 411"/>
              <a:gd name="T82" fmla="*/ 202 w 288"/>
              <a:gd name="T83" fmla="*/ 196 h 411"/>
              <a:gd name="T84" fmla="*/ 192 w 288"/>
              <a:gd name="T85" fmla="*/ 119 h 411"/>
              <a:gd name="T86" fmla="*/ 194 w 288"/>
              <a:gd name="T87" fmla="*/ 206 h 411"/>
              <a:gd name="T88" fmla="*/ 194 w 288"/>
              <a:gd name="T89" fmla="*/ 99 h 411"/>
              <a:gd name="T90" fmla="*/ 242 w 288"/>
              <a:gd name="T91" fmla="*/ 97 h 411"/>
              <a:gd name="T92" fmla="*/ 273 w 288"/>
              <a:gd name="T93" fmla="*/ 206 h 411"/>
              <a:gd name="T94" fmla="*/ 255 w 288"/>
              <a:gd name="T95" fmla="*/ 145 h 411"/>
              <a:gd name="T96" fmla="*/ 250 w 288"/>
              <a:gd name="T97" fmla="*/ 144 h 411"/>
              <a:gd name="T98" fmla="*/ 176 w 288"/>
              <a:gd name="T99" fmla="*/ 321 h 411"/>
              <a:gd name="T100" fmla="*/ 193 w 288"/>
              <a:gd name="T101" fmla="*/ 210 h 411"/>
              <a:gd name="T102" fmla="*/ 273 w 288"/>
              <a:gd name="T103" fmla="*/ 211 h 411"/>
              <a:gd name="T104" fmla="*/ 273 w 288"/>
              <a:gd name="T105" fmla="*/ 210 h 411"/>
              <a:gd name="T106" fmla="*/ 282 w 288"/>
              <a:gd name="T107" fmla="*/ 212 h 411"/>
              <a:gd name="T108" fmla="*/ 242 w 288"/>
              <a:gd name="T109" fmla="*/ 88 h 411"/>
              <a:gd name="T110" fmla="*/ 192 w 288"/>
              <a:gd name="T111" fmla="*/ 91 h 411"/>
              <a:gd name="T112" fmla="*/ 182 w 288"/>
              <a:gd name="T113" fmla="*/ 245 h 411"/>
              <a:gd name="T114" fmla="*/ 204 w 288"/>
              <a:gd name="T115" fmla="*/ 411 h 411"/>
              <a:gd name="T116" fmla="*/ 224 w 288"/>
              <a:gd name="T117" fmla="*/ 331 h 411"/>
              <a:gd name="T118" fmla="*/ 229 w 288"/>
              <a:gd name="T119" fmla="*/ 331 h 411"/>
              <a:gd name="T120" fmla="*/ 248 w 288"/>
              <a:gd name="T121" fmla="*/ 411 h 411"/>
              <a:gd name="T122" fmla="*/ 271 w 288"/>
              <a:gd name="T123" fmla="*/ 24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 h="411">
                <a:moveTo>
                  <a:pt x="244" y="60"/>
                </a:moveTo>
                <a:cubicBezTo>
                  <a:pt x="244" y="71"/>
                  <a:pt x="236" y="80"/>
                  <a:pt x="227" y="80"/>
                </a:cubicBezTo>
                <a:cubicBezTo>
                  <a:pt x="217" y="80"/>
                  <a:pt x="209" y="71"/>
                  <a:pt x="209" y="60"/>
                </a:cubicBezTo>
                <a:cubicBezTo>
                  <a:pt x="209" y="57"/>
                  <a:pt x="209" y="57"/>
                  <a:pt x="209" y="57"/>
                </a:cubicBezTo>
                <a:cubicBezTo>
                  <a:pt x="210" y="58"/>
                  <a:pt x="212" y="58"/>
                  <a:pt x="214" y="58"/>
                </a:cubicBezTo>
                <a:cubicBezTo>
                  <a:pt x="226" y="58"/>
                  <a:pt x="236" y="50"/>
                  <a:pt x="239" y="38"/>
                </a:cubicBezTo>
                <a:cubicBezTo>
                  <a:pt x="242" y="42"/>
                  <a:pt x="244" y="47"/>
                  <a:pt x="244" y="53"/>
                </a:cubicBezTo>
                <a:lnTo>
                  <a:pt x="244" y="60"/>
                </a:lnTo>
                <a:close/>
                <a:moveTo>
                  <a:pt x="218" y="21"/>
                </a:moveTo>
                <a:cubicBezTo>
                  <a:pt x="223" y="21"/>
                  <a:pt x="223" y="21"/>
                  <a:pt x="223" y="21"/>
                </a:cubicBezTo>
                <a:cubicBezTo>
                  <a:pt x="223" y="16"/>
                  <a:pt x="223" y="16"/>
                  <a:pt x="223" y="16"/>
                </a:cubicBezTo>
                <a:cubicBezTo>
                  <a:pt x="228" y="16"/>
                  <a:pt x="228" y="16"/>
                  <a:pt x="228" y="16"/>
                </a:cubicBezTo>
                <a:cubicBezTo>
                  <a:pt x="228" y="21"/>
                  <a:pt x="228" y="21"/>
                  <a:pt x="228" y="21"/>
                </a:cubicBezTo>
                <a:cubicBezTo>
                  <a:pt x="233" y="21"/>
                  <a:pt x="233" y="21"/>
                  <a:pt x="233" y="21"/>
                </a:cubicBezTo>
                <a:cubicBezTo>
                  <a:pt x="233" y="26"/>
                  <a:pt x="233" y="26"/>
                  <a:pt x="233" y="26"/>
                </a:cubicBezTo>
                <a:cubicBezTo>
                  <a:pt x="228" y="26"/>
                  <a:pt x="228" y="26"/>
                  <a:pt x="228" y="26"/>
                </a:cubicBezTo>
                <a:cubicBezTo>
                  <a:pt x="228" y="31"/>
                  <a:pt x="228" y="31"/>
                  <a:pt x="228" y="31"/>
                </a:cubicBezTo>
                <a:cubicBezTo>
                  <a:pt x="223" y="31"/>
                  <a:pt x="223" y="31"/>
                  <a:pt x="223" y="31"/>
                </a:cubicBezTo>
                <a:cubicBezTo>
                  <a:pt x="223" y="26"/>
                  <a:pt x="223" y="26"/>
                  <a:pt x="223" y="26"/>
                </a:cubicBezTo>
                <a:cubicBezTo>
                  <a:pt x="218" y="26"/>
                  <a:pt x="218" y="26"/>
                  <a:pt x="218" y="26"/>
                </a:cubicBezTo>
                <a:lnTo>
                  <a:pt x="218" y="21"/>
                </a:lnTo>
                <a:close/>
                <a:moveTo>
                  <a:pt x="259" y="72"/>
                </a:moveTo>
                <a:cubicBezTo>
                  <a:pt x="254" y="73"/>
                  <a:pt x="250" y="71"/>
                  <a:pt x="247" y="69"/>
                </a:cubicBezTo>
                <a:cubicBezTo>
                  <a:pt x="248" y="68"/>
                  <a:pt x="248" y="68"/>
                  <a:pt x="248" y="67"/>
                </a:cubicBezTo>
                <a:cubicBezTo>
                  <a:pt x="251" y="67"/>
                  <a:pt x="253" y="65"/>
                  <a:pt x="253" y="58"/>
                </a:cubicBezTo>
                <a:cubicBezTo>
                  <a:pt x="253" y="52"/>
                  <a:pt x="253" y="52"/>
                  <a:pt x="253" y="52"/>
                </a:cubicBezTo>
                <a:cubicBezTo>
                  <a:pt x="253" y="45"/>
                  <a:pt x="251" y="38"/>
                  <a:pt x="246" y="32"/>
                </a:cubicBezTo>
                <a:cubicBezTo>
                  <a:pt x="249" y="19"/>
                  <a:pt x="249" y="19"/>
                  <a:pt x="249" y="19"/>
                </a:cubicBezTo>
                <a:cubicBezTo>
                  <a:pt x="252" y="9"/>
                  <a:pt x="200" y="8"/>
                  <a:pt x="202" y="19"/>
                </a:cubicBezTo>
                <a:cubicBezTo>
                  <a:pt x="205" y="32"/>
                  <a:pt x="205" y="32"/>
                  <a:pt x="205" y="32"/>
                </a:cubicBezTo>
                <a:cubicBezTo>
                  <a:pt x="201" y="38"/>
                  <a:pt x="198" y="45"/>
                  <a:pt x="198" y="52"/>
                </a:cubicBezTo>
                <a:cubicBezTo>
                  <a:pt x="198" y="58"/>
                  <a:pt x="198" y="58"/>
                  <a:pt x="198" y="58"/>
                </a:cubicBezTo>
                <a:cubicBezTo>
                  <a:pt x="198" y="66"/>
                  <a:pt x="201" y="67"/>
                  <a:pt x="205" y="67"/>
                </a:cubicBezTo>
                <a:cubicBezTo>
                  <a:pt x="205" y="67"/>
                  <a:pt x="206" y="68"/>
                  <a:pt x="206" y="68"/>
                </a:cubicBezTo>
                <a:cubicBezTo>
                  <a:pt x="202" y="71"/>
                  <a:pt x="198" y="73"/>
                  <a:pt x="193" y="72"/>
                </a:cubicBezTo>
                <a:cubicBezTo>
                  <a:pt x="193" y="72"/>
                  <a:pt x="193" y="72"/>
                  <a:pt x="193" y="72"/>
                </a:cubicBezTo>
                <a:cubicBezTo>
                  <a:pt x="194" y="78"/>
                  <a:pt x="199" y="82"/>
                  <a:pt x="205" y="83"/>
                </a:cubicBezTo>
                <a:cubicBezTo>
                  <a:pt x="209" y="83"/>
                  <a:pt x="212" y="82"/>
                  <a:pt x="215" y="81"/>
                </a:cubicBezTo>
                <a:cubicBezTo>
                  <a:pt x="218" y="83"/>
                  <a:pt x="222" y="85"/>
                  <a:pt x="227" y="85"/>
                </a:cubicBezTo>
                <a:cubicBezTo>
                  <a:pt x="231" y="85"/>
                  <a:pt x="234" y="83"/>
                  <a:pt x="238" y="81"/>
                </a:cubicBezTo>
                <a:cubicBezTo>
                  <a:pt x="240" y="83"/>
                  <a:pt x="243" y="83"/>
                  <a:pt x="246" y="83"/>
                </a:cubicBezTo>
                <a:cubicBezTo>
                  <a:pt x="253" y="82"/>
                  <a:pt x="258" y="78"/>
                  <a:pt x="259" y="72"/>
                </a:cubicBezTo>
                <a:close/>
                <a:moveTo>
                  <a:pt x="81" y="129"/>
                </a:moveTo>
                <a:cubicBezTo>
                  <a:pt x="92" y="129"/>
                  <a:pt x="92" y="129"/>
                  <a:pt x="92" y="129"/>
                </a:cubicBezTo>
                <a:cubicBezTo>
                  <a:pt x="92" y="140"/>
                  <a:pt x="92" y="140"/>
                  <a:pt x="92" y="140"/>
                </a:cubicBezTo>
                <a:cubicBezTo>
                  <a:pt x="81" y="140"/>
                  <a:pt x="81" y="140"/>
                  <a:pt x="81" y="140"/>
                </a:cubicBezTo>
                <a:cubicBezTo>
                  <a:pt x="81" y="152"/>
                  <a:pt x="81" y="152"/>
                  <a:pt x="81" y="152"/>
                </a:cubicBezTo>
                <a:cubicBezTo>
                  <a:pt x="70" y="152"/>
                  <a:pt x="70" y="152"/>
                  <a:pt x="70" y="152"/>
                </a:cubicBezTo>
                <a:cubicBezTo>
                  <a:pt x="70" y="140"/>
                  <a:pt x="70" y="140"/>
                  <a:pt x="70" y="140"/>
                </a:cubicBezTo>
                <a:cubicBezTo>
                  <a:pt x="58" y="140"/>
                  <a:pt x="58" y="140"/>
                  <a:pt x="58" y="140"/>
                </a:cubicBezTo>
                <a:cubicBezTo>
                  <a:pt x="58" y="129"/>
                  <a:pt x="58" y="129"/>
                  <a:pt x="58" y="129"/>
                </a:cubicBezTo>
                <a:cubicBezTo>
                  <a:pt x="70" y="129"/>
                  <a:pt x="70" y="129"/>
                  <a:pt x="70" y="129"/>
                </a:cubicBezTo>
                <a:cubicBezTo>
                  <a:pt x="70" y="118"/>
                  <a:pt x="70" y="118"/>
                  <a:pt x="70" y="118"/>
                </a:cubicBezTo>
                <a:cubicBezTo>
                  <a:pt x="81" y="118"/>
                  <a:pt x="81" y="118"/>
                  <a:pt x="81" y="118"/>
                </a:cubicBezTo>
                <a:lnTo>
                  <a:pt x="81" y="129"/>
                </a:lnTo>
                <a:close/>
                <a:moveTo>
                  <a:pt x="73" y="239"/>
                </a:moveTo>
                <a:cubicBezTo>
                  <a:pt x="77" y="239"/>
                  <a:pt x="77" y="239"/>
                  <a:pt x="77" y="239"/>
                </a:cubicBezTo>
                <a:cubicBezTo>
                  <a:pt x="77" y="411"/>
                  <a:pt x="77" y="411"/>
                  <a:pt x="77" y="411"/>
                </a:cubicBezTo>
                <a:cubicBezTo>
                  <a:pt x="73" y="411"/>
                  <a:pt x="73" y="411"/>
                  <a:pt x="73" y="411"/>
                </a:cubicBezTo>
                <a:lnTo>
                  <a:pt x="73" y="239"/>
                </a:lnTo>
                <a:close/>
                <a:moveTo>
                  <a:pt x="31" y="232"/>
                </a:moveTo>
                <a:cubicBezTo>
                  <a:pt x="31" y="232"/>
                  <a:pt x="31" y="232"/>
                  <a:pt x="31" y="232"/>
                </a:cubicBezTo>
                <a:cubicBezTo>
                  <a:pt x="33" y="260"/>
                  <a:pt x="33" y="260"/>
                  <a:pt x="33" y="260"/>
                </a:cubicBezTo>
                <a:cubicBezTo>
                  <a:pt x="19" y="232"/>
                  <a:pt x="19" y="232"/>
                  <a:pt x="19" y="232"/>
                </a:cubicBezTo>
                <a:lnTo>
                  <a:pt x="31" y="232"/>
                </a:lnTo>
                <a:close/>
                <a:moveTo>
                  <a:pt x="25" y="92"/>
                </a:moveTo>
                <a:cubicBezTo>
                  <a:pt x="57" y="82"/>
                  <a:pt x="57" y="82"/>
                  <a:pt x="57" y="82"/>
                </a:cubicBezTo>
                <a:cubicBezTo>
                  <a:pt x="54" y="74"/>
                  <a:pt x="54" y="74"/>
                  <a:pt x="54" y="74"/>
                </a:cubicBezTo>
                <a:cubicBezTo>
                  <a:pt x="22" y="83"/>
                  <a:pt x="22" y="83"/>
                  <a:pt x="22" y="83"/>
                </a:cubicBezTo>
                <a:cubicBezTo>
                  <a:pt x="12" y="87"/>
                  <a:pt x="0" y="92"/>
                  <a:pt x="0" y="105"/>
                </a:cubicBezTo>
                <a:cubicBezTo>
                  <a:pt x="1" y="236"/>
                  <a:pt x="1" y="236"/>
                  <a:pt x="1" y="236"/>
                </a:cubicBezTo>
                <a:cubicBezTo>
                  <a:pt x="11" y="236"/>
                  <a:pt x="11" y="236"/>
                  <a:pt x="11" y="236"/>
                </a:cubicBezTo>
                <a:cubicBezTo>
                  <a:pt x="28" y="270"/>
                  <a:pt x="28" y="270"/>
                  <a:pt x="28" y="270"/>
                </a:cubicBezTo>
                <a:cubicBezTo>
                  <a:pt x="37" y="411"/>
                  <a:pt x="37" y="411"/>
                  <a:pt x="37" y="411"/>
                </a:cubicBezTo>
                <a:cubicBezTo>
                  <a:pt x="46" y="411"/>
                  <a:pt x="46" y="411"/>
                  <a:pt x="46" y="411"/>
                </a:cubicBezTo>
                <a:cubicBezTo>
                  <a:pt x="35" y="212"/>
                  <a:pt x="35" y="212"/>
                  <a:pt x="35" y="212"/>
                </a:cubicBezTo>
                <a:cubicBezTo>
                  <a:pt x="32" y="118"/>
                  <a:pt x="32" y="118"/>
                  <a:pt x="32" y="118"/>
                </a:cubicBezTo>
                <a:cubicBezTo>
                  <a:pt x="27" y="118"/>
                  <a:pt x="27" y="118"/>
                  <a:pt x="27" y="118"/>
                </a:cubicBezTo>
                <a:cubicBezTo>
                  <a:pt x="31" y="228"/>
                  <a:pt x="31" y="228"/>
                  <a:pt x="31" y="228"/>
                </a:cubicBezTo>
                <a:cubicBezTo>
                  <a:pt x="16" y="228"/>
                  <a:pt x="16" y="228"/>
                  <a:pt x="16" y="228"/>
                </a:cubicBezTo>
                <a:cubicBezTo>
                  <a:pt x="10" y="228"/>
                  <a:pt x="10" y="228"/>
                  <a:pt x="10" y="228"/>
                </a:cubicBezTo>
                <a:cubicBezTo>
                  <a:pt x="9" y="105"/>
                  <a:pt x="9" y="105"/>
                  <a:pt x="9" y="105"/>
                </a:cubicBezTo>
                <a:cubicBezTo>
                  <a:pt x="9" y="97"/>
                  <a:pt x="19" y="94"/>
                  <a:pt x="25" y="92"/>
                </a:cubicBezTo>
                <a:moveTo>
                  <a:pt x="116" y="260"/>
                </a:moveTo>
                <a:cubicBezTo>
                  <a:pt x="118" y="232"/>
                  <a:pt x="118" y="232"/>
                  <a:pt x="118" y="232"/>
                </a:cubicBezTo>
                <a:cubicBezTo>
                  <a:pt x="118" y="232"/>
                  <a:pt x="118" y="232"/>
                  <a:pt x="118" y="232"/>
                </a:cubicBezTo>
                <a:cubicBezTo>
                  <a:pt x="130" y="232"/>
                  <a:pt x="130" y="232"/>
                  <a:pt x="130" y="232"/>
                </a:cubicBezTo>
                <a:lnTo>
                  <a:pt x="116" y="260"/>
                </a:lnTo>
                <a:close/>
                <a:moveTo>
                  <a:pt x="127" y="83"/>
                </a:moveTo>
                <a:cubicBezTo>
                  <a:pt x="95" y="74"/>
                  <a:pt x="95" y="74"/>
                  <a:pt x="95" y="74"/>
                </a:cubicBezTo>
                <a:cubicBezTo>
                  <a:pt x="92" y="82"/>
                  <a:pt x="92" y="82"/>
                  <a:pt x="92" y="82"/>
                </a:cubicBezTo>
                <a:cubicBezTo>
                  <a:pt x="124" y="92"/>
                  <a:pt x="124" y="92"/>
                  <a:pt x="124" y="92"/>
                </a:cubicBezTo>
                <a:cubicBezTo>
                  <a:pt x="130" y="94"/>
                  <a:pt x="140" y="97"/>
                  <a:pt x="140" y="105"/>
                </a:cubicBezTo>
                <a:cubicBezTo>
                  <a:pt x="139" y="228"/>
                  <a:pt x="139" y="228"/>
                  <a:pt x="139" y="228"/>
                </a:cubicBezTo>
                <a:cubicBezTo>
                  <a:pt x="133" y="228"/>
                  <a:pt x="133" y="228"/>
                  <a:pt x="133" y="228"/>
                </a:cubicBezTo>
                <a:cubicBezTo>
                  <a:pt x="118" y="228"/>
                  <a:pt x="118" y="228"/>
                  <a:pt x="118" y="228"/>
                </a:cubicBezTo>
                <a:cubicBezTo>
                  <a:pt x="122" y="118"/>
                  <a:pt x="122" y="118"/>
                  <a:pt x="122" y="118"/>
                </a:cubicBezTo>
                <a:cubicBezTo>
                  <a:pt x="118" y="118"/>
                  <a:pt x="118" y="118"/>
                  <a:pt x="118" y="118"/>
                </a:cubicBezTo>
                <a:cubicBezTo>
                  <a:pt x="114" y="212"/>
                  <a:pt x="114" y="212"/>
                  <a:pt x="114" y="212"/>
                </a:cubicBezTo>
                <a:cubicBezTo>
                  <a:pt x="102" y="411"/>
                  <a:pt x="102" y="411"/>
                  <a:pt x="102" y="411"/>
                </a:cubicBezTo>
                <a:cubicBezTo>
                  <a:pt x="111" y="411"/>
                  <a:pt x="111" y="411"/>
                  <a:pt x="111" y="411"/>
                </a:cubicBezTo>
                <a:cubicBezTo>
                  <a:pt x="121" y="270"/>
                  <a:pt x="121" y="270"/>
                  <a:pt x="121" y="270"/>
                </a:cubicBezTo>
                <a:cubicBezTo>
                  <a:pt x="138" y="236"/>
                  <a:pt x="138" y="236"/>
                  <a:pt x="138" y="236"/>
                </a:cubicBezTo>
                <a:cubicBezTo>
                  <a:pt x="148" y="236"/>
                  <a:pt x="148" y="236"/>
                  <a:pt x="148" y="236"/>
                </a:cubicBezTo>
                <a:cubicBezTo>
                  <a:pt x="149" y="105"/>
                  <a:pt x="149" y="105"/>
                  <a:pt x="149" y="105"/>
                </a:cubicBezTo>
                <a:cubicBezTo>
                  <a:pt x="149" y="92"/>
                  <a:pt x="137" y="87"/>
                  <a:pt x="127" y="83"/>
                </a:cubicBezTo>
                <a:moveTo>
                  <a:pt x="56" y="38"/>
                </a:moveTo>
                <a:cubicBezTo>
                  <a:pt x="56" y="31"/>
                  <a:pt x="59" y="24"/>
                  <a:pt x="64" y="20"/>
                </a:cubicBezTo>
                <a:cubicBezTo>
                  <a:pt x="66" y="24"/>
                  <a:pt x="70" y="27"/>
                  <a:pt x="75" y="27"/>
                </a:cubicBezTo>
                <a:cubicBezTo>
                  <a:pt x="80" y="27"/>
                  <a:pt x="84" y="24"/>
                  <a:pt x="87" y="20"/>
                </a:cubicBezTo>
                <a:cubicBezTo>
                  <a:pt x="91" y="24"/>
                  <a:pt x="95" y="31"/>
                  <a:pt x="95" y="38"/>
                </a:cubicBezTo>
                <a:cubicBezTo>
                  <a:pt x="95" y="44"/>
                  <a:pt x="95" y="44"/>
                  <a:pt x="95" y="44"/>
                </a:cubicBezTo>
                <a:cubicBezTo>
                  <a:pt x="95" y="57"/>
                  <a:pt x="86" y="66"/>
                  <a:pt x="75" y="66"/>
                </a:cubicBezTo>
                <a:cubicBezTo>
                  <a:pt x="65" y="66"/>
                  <a:pt x="56" y="57"/>
                  <a:pt x="56" y="44"/>
                </a:cubicBezTo>
                <a:lnTo>
                  <a:pt x="56" y="38"/>
                </a:lnTo>
                <a:close/>
                <a:moveTo>
                  <a:pt x="75" y="71"/>
                </a:moveTo>
                <a:cubicBezTo>
                  <a:pt x="87" y="71"/>
                  <a:pt x="97" y="61"/>
                  <a:pt x="99" y="49"/>
                </a:cubicBezTo>
                <a:cubicBezTo>
                  <a:pt x="100" y="46"/>
                  <a:pt x="101" y="43"/>
                  <a:pt x="101" y="40"/>
                </a:cubicBezTo>
                <a:cubicBezTo>
                  <a:pt x="101" y="28"/>
                  <a:pt x="101" y="28"/>
                  <a:pt x="101" y="28"/>
                </a:cubicBezTo>
                <a:cubicBezTo>
                  <a:pt x="101" y="15"/>
                  <a:pt x="96" y="6"/>
                  <a:pt x="86" y="10"/>
                </a:cubicBezTo>
                <a:cubicBezTo>
                  <a:pt x="76" y="0"/>
                  <a:pt x="50" y="10"/>
                  <a:pt x="50" y="21"/>
                </a:cubicBezTo>
                <a:cubicBezTo>
                  <a:pt x="50" y="40"/>
                  <a:pt x="50" y="40"/>
                  <a:pt x="50" y="40"/>
                </a:cubicBezTo>
                <a:cubicBezTo>
                  <a:pt x="50" y="43"/>
                  <a:pt x="50" y="46"/>
                  <a:pt x="52" y="49"/>
                </a:cubicBezTo>
                <a:cubicBezTo>
                  <a:pt x="54" y="61"/>
                  <a:pt x="63" y="71"/>
                  <a:pt x="75" y="71"/>
                </a:cubicBezTo>
                <a:moveTo>
                  <a:pt x="176" y="321"/>
                </a:moveTo>
                <a:cubicBezTo>
                  <a:pt x="202" y="196"/>
                  <a:pt x="202" y="196"/>
                  <a:pt x="202" y="196"/>
                </a:cubicBezTo>
                <a:cubicBezTo>
                  <a:pt x="202" y="144"/>
                  <a:pt x="202" y="144"/>
                  <a:pt x="202" y="144"/>
                </a:cubicBezTo>
                <a:cubicBezTo>
                  <a:pt x="196" y="118"/>
                  <a:pt x="196" y="118"/>
                  <a:pt x="196" y="118"/>
                </a:cubicBezTo>
                <a:cubicBezTo>
                  <a:pt x="192" y="119"/>
                  <a:pt x="192" y="119"/>
                  <a:pt x="192" y="119"/>
                </a:cubicBezTo>
                <a:cubicBezTo>
                  <a:pt x="197" y="145"/>
                  <a:pt x="197" y="145"/>
                  <a:pt x="197" y="145"/>
                </a:cubicBezTo>
                <a:cubicBezTo>
                  <a:pt x="197" y="191"/>
                  <a:pt x="197" y="191"/>
                  <a:pt x="197" y="191"/>
                </a:cubicBezTo>
                <a:cubicBezTo>
                  <a:pt x="194" y="206"/>
                  <a:pt x="194" y="206"/>
                  <a:pt x="194" y="206"/>
                </a:cubicBezTo>
                <a:cubicBezTo>
                  <a:pt x="179" y="206"/>
                  <a:pt x="179" y="206"/>
                  <a:pt x="179" y="206"/>
                </a:cubicBezTo>
                <a:cubicBezTo>
                  <a:pt x="179" y="114"/>
                  <a:pt x="179" y="114"/>
                  <a:pt x="179" y="114"/>
                </a:cubicBezTo>
                <a:cubicBezTo>
                  <a:pt x="179" y="105"/>
                  <a:pt x="186" y="101"/>
                  <a:pt x="194" y="99"/>
                </a:cubicBezTo>
                <a:cubicBezTo>
                  <a:pt x="208" y="97"/>
                  <a:pt x="208" y="97"/>
                  <a:pt x="208" y="97"/>
                </a:cubicBezTo>
                <a:cubicBezTo>
                  <a:pt x="225" y="133"/>
                  <a:pt x="225" y="133"/>
                  <a:pt x="225" y="133"/>
                </a:cubicBezTo>
                <a:cubicBezTo>
                  <a:pt x="242" y="97"/>
                  <a:pt x="242" y="97"/>
                  <a:pt x="242" y="97"/>
                </a:cubicBezTo>
                <a:cubicBezTo>
                  <a:pt x="258" y="99"/>
                  <a:pt x="258" y="99"/>
                  <a:pt x="258" y="99"/>
                </a:cubicBezTo>
                <a:cubicBezTo>
                  <a:pt x="266" y="100"/>
                  <a:pt x="273" y="105"/>
                  <a:pt x="273" y="114"/>
                </a:cubicBezTo>
                <a:cubicBezTo>
                  <a:pt x="273" y="206"/>
                  <a:pt x="273" y="206"/>
                  <a:pt x="273" y="206"/>
                </a:cubicBezTo>
                <a:cubicBezTo>
                  <a:pt x="258" y="206"/>
                  <a:pt x="258" y="206"/>
                  <a:pt x="258" y="206"/>
                </a:cubicBezTo>
                <a:cubicBezTo>
                  <a:pt x="255" y="191"/>
                  <a:pt x="255" y="191"/>
                  <a:pt x="255" y="191"/>
                </a:cubicBezTo>
                <a:cubicBezTo>
                  <a:pt x="255" y="145"/>
                  <a:pt x="255" y="145"/>
                  <a:pt x="255" y="145"/>
                </a:cubicBezTo>
                <a:cubicBezTo>
                  <a:pt x="260" y="119"/>
                  <a:pt x="260" y="119"/>
                  <a:pt x="260" y="119"/>
                </a:cubicBezTo>
                <a:cubicBezTo>
                  <a:pt x="256" y="118"/>
                  <a:pt x="256" y="118"/>
                  <a:pt x="256" y="118"/>
                </a:cubicBezTo>
                <a:cubicBezTo>
                  <a:pt x="250" y="144"/>
                  <a:pt x="250" y="144"/>
                  <a:pt x="250" y="144"/>
                </a:cubicBezTo>
                <a:cubicBezTo>
                  <a:pt x="250" y="196"/>
                  <a:pt x="250" y="196"/>
                  <a:pt x="250" y="196"/>
                </a:cubicBezTo>
                <a:cubicBezTo>
                  <a:pt x="276" y="321"/>
                  <a:pt x="276" y="321"/>
                  <a:pt x="276" y="321"/>
                </a:cubicBezTo>
                <a:lnTo>
                  <a:pt x="176" y="321"/>
                </a:lnTo>
                <a:close/>
                <a:moveTo>
                  <a:pt x="179" y="211"/>
                </a:moveTo>
                <a:cubicBezTo>
                  <a:pt x="179" y="210"/>
                  <a:pt x="179" y="210"/>
                  <a:pt x="179" y="210"/>
                </a:cubicBezTo>
                <a:cubicBezTo>
                  <a:pt x="193" y="210"/>
                  <a:pt x="193" y="210"/>
                  <a:pt x="193" y="210"/>
                </a:cubicBezTo>
                <a:cubicBezTo>
                  <a:pt x="187" y="234"/>
                  <a:pt x="187" y="234"/>
                  <a:pt x="187" y="234"/>
                </a:cubicBezTo>
                <a:lnTo>
                  <a:pt x="179" y="211"/>
                </a:lnTo>
                <a:close/>
                <a:moveTo>
                  <a:pt x="273" y="211"/>
                </a:moveTo>
                <a:cubicBezTo>
                  <a:pt x="265" y="235"/>
                  <a:pt x="265" y="235"/>
                  <a:pt x="265" y="235"/>
                </a:cubicBezTo>
                <a:cubicBezTo>
                  <a:pt x="259" y="210"/>
                  <a:pt x="259" y="210"/>
                  <a:pt x="259" y="210"/>
                </a:cubicBezTo>
                <a:cubicBezTo>
                  <a:pt x="273" y="210"/>
                  <a:pt x="273" y="210"/>
                  <a:pt x="273" y="210"/>
                </a:cubicBezTo>
                <a:lnTo>
                  <a:pt x="273" y="211"/>
                </a:lnTo>
                <a:close/>
                <a:moveTo>
                  <a:pt x="271" y="245"/>
                </a:moveTo>
                <a:cubicBezTo>
                  <a:pt x="282" y="212"/>
                  <a:pt x="282" y="212"/>
                  <a:pt x="282" y="212"/>
                </a:cubicBezTo>
                <a:cubicBezTo>
                  <a:pt x="282" y="114"/>
                  <a:pt x="282" y="114"/>
                  <a:pt x="282" y="114"/>
                </a:cubicBezTo>
                <a:cubicBezTo>
                  <a:pt x="282" y="99"/>
                  <a:pt x="271" y="93"/>
                  <a:pt x="259" y="91"/>
                </a:cubicBezTo>
                <a:cubicBezTo>
                  <a:pt x="242" y="88"/>
                  <a:pt x="242" y="88"/>
                  <a:pt x="242" y="88"/>
                </a:cubicBezTo>
                <a:cubicBezTo>
                  <a:pt x="225" y="123"/>
                  <a:pt x="225" y="123"/>
                  <a:pt x="225" y="123"/>
                </a:cubicBezTo>
                <a:cubicBezTo>
                  <a:pt x="209" y="88"/>
                  <a:pt x="209" y="88"/>
                  <a:pt x="209" y="88"/>
                </a:cubicBezTo>
                <a:cubicBezTo>
                  <a:pt x="192" y="91"/>
                  <a:pt x="192" y="91"/>
                  <a:pt x="192" y="91"/>
                </a:cubicBezTo>
                <a:cubicBezTo>
                  <a:pt x="180" y="93"/>
                  <a:pt x="170" y="99"/>
                  <a:pt x="170" y="114"/>
                </a:cubicBezTo>
                <a:cubicBezTo>
                  <a:pt x="170" y="212"/>
                  <a:pt x="170" y="212"/>
                  <a:pt x="170" y="212"/>
                </a:cubicBezTo>
                <a:cubicBezTo>
                  <a:pt x="182" y="245"/>
                  <a:pt x="182" y="245"/>
                  <a:pt x="182" y="245"/>
                </a:cubicBezTo>
                <a:cubicBezTo>
                  <a:pt x="164" y="331"/>
                  <a:pt x="164" y="331"/>
                  <a:pt x="164" y="331"/>
                </a:cubicBezTo>
                <a:cubicBezTo>
                  <a:pt x="193" y="331"/>
                  <a:pt x="193" y="331"/>
                  <a:pt x="193" y="331"/>
                </a:cubicBezTo>
                <a:cubicBezTo>
                  <a:pt x="204" y="411"/>
                  <a:pt x="204" y="411"/>
                  <a:pt x="204" y="411"/>
                </a:cubicBezTo>
                <a:cubicBezTo>
                  <a:pt x="213" y="411"/>
                  <a:pt x="213" y="411"/>
                  <a:pt x="213" y="411"/>
                </a:cubicBezTo>
                <a:cubicBezTo>
                  <a:pt x="202" y="331"/>
                  <a:pt x="202" y="331"/>
                  <a:pt x="202" y="331"/>
                </a:cubicBezTo>
                <a:cubicBezTo>
                  <a:pt x="224" y="331"/>
                  <a:pt x="224" y="331"/>
                  <a:pt x="224" y="331"/>
                </a:cubicBezTo>
                <a:cubicBezTo>
                  <a:pt x="224" y="411"/>
                  <a:pt x="224" y="411"/>
                  <a:pt x="224" y="411"/>
                </a:cubicBezTo>
                <a:cubicBezTo>
                  <a:pt x="228" y="411"/>
                  <a:pt x="228" y="411"/>
                  <a:pt x="228" y="411"/>
                </a:cubicBezTo>
                <a:cubicBezTo>
                  <a:pt x="229" y="331"/>
                  <a:pt x="229" y="331"/>
                  <a:pt x="229" y="331"/>
                </a:cubicBezTo>
                <a:cubicBezTo>
                  <a:pt x="250" y="331"/>
                  <a:pt x="250" y="331"/>
                  <a:pt x="250" y="331"/>
                </a:cubicBezTo>
                <a:cubicBezTo>
                  <a:pt x="239" y="411"/>
                  <a:pt x="239" y="411"/>
                  <a:pt x="239" y="411"/>
                </a:cubicBezTo>
                <a:cubicBezTo>
                  <a:pt x="248" y="411"/>
                  <a:pt x="248" y="411"/>
                  <a:pt x="248" y="411"/>
                </a:cubicBezTo>
                <a:cubicBezTo>
                  <a:pt x="259" y="331"/>
                  <a:pt x="259" y="331"/>
                  <a:pt x="259" y="331"/>
                </a:cubicBezTo>
                <a:cubicBezTo>
                  <a:pt x="288" y="331"/>
                  <a:pt x="288" y="331"/>
                  <a:pt x="288" y="331"/>
                </a:cubicBezTo>
                <a:lnTo>
                  <a:pt x="271" y="245"/>
                </a:lnTo>
                <a:close/>
              </a:path>
            </a:pathLst>
          </a:custGeom>
          <a:solidFill>
            <a:srgbClr val="646464"/>
          </a:solidFill>
          <a:ln>
            <a:noFill/>
          </a:ln>
        </p:spPr>
        <p:txBody>
          <a:bodyPr vert="horz" wrap="square" lIns="84406" tIns="42203" rIns="84406" bIns="42203" numCol="1" anchor="t" anchorCtr="0" compatLnSpc="1">
            <a:prstTxWarp prst="textNoShape">
              <a:avLst/>
            </a:prstTxWarp>
          </a:bodyPr>
          <a:lstStyle/>
          <a:p>
            <a:pPr algn="ctr" fontAlgn="base">
              <a:spcBef>
                <a:spcPct val="0"/>
              </a:spcBef>
              <a:spcAft>
                <a:spcPct val="0"/>
              </a:spcAft>
            </a:pPr>
            <a:endParaRPr lang="en-US" sz="1939" dirty="0">
              <a:solidFill>
                <a:srgbClr val="646464"/>
              </a:solidFill>
            </a:endParaRPr>
          </a:p>
        </p:txBody>
      </p:sp>
    </p:spTree>
    <p:extLst>
      <p:ext uri="{BB962C8B-B14F-4D97-AF65-F5344CB8AC3E}">
        <p14:creationId xmlns:p14="http://schemas.microsoft.com/office/powerpoint/2010/main" val="244639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258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3585558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179"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Abgerundetes Rechteck 35"/>
          <p:cNvSpPr/>
          <p:nvPr/>
        </p:nvSpPr>
        <p:spPr bwMode="gray">
          <a:xfrm>
            <a:off x="1842834" y="4372718"/>
            <a:ext cx="7700365" cy="795457"/>
          </a:xfrm>
          <a:prstGeom prst="rect">
            <a:avLst/>
          </a:prstGeom>
          <a:solidFill>
            <a:srgbClr val="F0F0F0"/>
          </a:solidFill>
          <a:ln w="6350">
            <a:solidFill>
              <a:schemeClr val="bg1">
                <a:lumMod val="85000"/>
              </a:schemeClr>
            </a:solidFill>
            <a:prstDash val="sysDash"/>
            <a:headEnd/>
            <a:tailEnd/>
          </a:ln>
        </p:spPr>
        <p:style>
          <a:lnRef idx="2">
            <a:schemeClr val="accent1"/>
          </a:lnRef>
          <a:fillRef idx="1">
            <a:schemeClr val="lt1"/>
          </a:fillRef>
          <a:effectRef idx="0">
            <a:schemeClr val="accent1"/>
          </a:effectRef>
          <a:fontRef idx="minor">
            <a:schemeClr val="dk1"/>
          </a:fontRef>
        </p:style>
        <p:txBody>
          <a:bodyPr vert="horz" wrap="square" lIns="720000" tIns="72000" rIns="108000" bIns="72000" anchor="ctr"/>
          <a:lstStyle/>
          <a:p>
            <a:pPr indent="-190500" defTabSz="801688" eaLnBrk="0" hangingPunct="0">
              <a:lnSpc>
                <a:spcPct val="95000"/>
              </a:lnSpc>
              <a:spcAft>
                <a:spcPts val="800"/>
              </a:spcAft>
              <a:buClr>
                <a:srgbClr val="969696"/>
              </a:buClr>
              <a:defRPr/>
            </a:pPr>
            <a:r>
              <a:rPr lang="en-US" sz="1600" b="1" dirty="0">
                <a:solidFill>
                  <a:srgbClr val="646464"/>
                </a:solidFill>
                <a:latin typeface="Arial" panose="020B0604020202020204" pitchFamily="34" charset="0"/>
                <a:cs typeface="Arial" charset="0"/>
              </a:rPr>
              <a:t>Individual level</a:t>
            </a:r>
          </a:p>
          <a:p>
            <a:pPr defTabSz="801688" eaLnBrk="0" hangingPunct="0">
              <a:lnSpc>
                <a:spcPct val="95000"/>
              </a:lnSpc>
              <a:spcAft>
                <a:spcPts val="800"/>
              </a:spcAft>
              <a:buClr>
                <a:srgbClr val="969696"/>
              </a:buClr>
              <a:defRPr/>
            </a:pPr>
            <a:r>
              <a:rPr lang="en-US" sz="1200" dirty="0">
                <a:solidFill>
                  <a:srgbClr val="646464"/>
                </a:solidFill>
                <a:latin typeface="Arial" panose="020B0604020202020204" pitchFamily="34" charset="0"/>
                <a:cs typeface="Arial" charset="0"/>
              </a:rPr>
              <a:t>Evaluation after the course, done both by BI and external third party (</a:t>
            </a:r>
            <a:r>
              <a:rPr lang="en-US" sz="1200" dirty="0" err="1">
                <a:solidFill>
                  <a:srgbClr val="646464"/>
                </a:solidFill>
                <a:latin typeface="Arial" panose="020B0604020202020204" pitchFamily="34" charset="0"/>
                <a:cs typeface="Arial" charset="0"/>
              </a:rPr>
              <a:t>Rambøll</a:t>
            </a:r>
            <a:r>
              <a:rPr lang="en-US" sz="1200" dirty="0">
                <a:solidFill>
                  <a:srgbClr val="646464"/>
                </a:solidFill>
                <a:latin typeface="Arial" panose="020B0604020202020204" pitchFamily="34" charset="0"/>
                <a:cs typeface="Arial" charset="0"/>
              </a:rPr>
              <a:t>), find that participants have gained increased knowledge and skills, as well as strengthened their competence in the leadership role. </a:t>
            </a:r>
          </a:p>
        </p:txBody>
      </p:sp>
      <p:sp>
        <p:nvSpPr>
          <p:cNvPr id="6" name="Ellipse 33"/>
          <p:cNvSpPr/>
          <p:nvPr/>
        </p:nvSpPr>
        <p:spPr bwMode="gray">
          <a:xfrm>
            <a:off x="1364585" y="4325889"/>
            <a:ext cx="791995"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3</a:t>
            </a:r>
          </a:p>
        </p:txBody>
      </p:sp>
      <p:sp>
        <p:nvSpPr>
          <p:cNvPr id="7" name="Rad 1"/>
          <p:cNvSpPr/>
          <p:nvPr/>
        </p:nvSpPr>
        <p:spPr bwMode="gray">
          <a:xfrm>
            <a:off x="1273474" y="4250967"/>
            <a:ext cx="986343"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8" name="Abgerundetes Rechteck 35"/>
          <p:cNvSpPr/>
          <p:nvPr/>
        </p:nvSpPr>
        <p:spPr bwMode="gray">
          <a:xfrm>
            <a:off x="1842834" y="3260855"/>
            <a:ext cx="7700365" cy="873179"/>
          </a:xfrm>
          <a:prstGeom prst="rect">
            <a:avLst/>
          </a:prstGeom>
          <a:solidFill>
            <a:srgbClr val="F0F0F0"/>
          </a:solidFill>
          <a:ln w="6350">
            <a:solidFill>
              <a:schemeClr val="bg1">
                <a:lumMod val="85000"/>
              </a:schemeClr>
            </a:solidFill>
            <a:prstDash val="sysDash"/>
            <a:headEnd/>
            <a:tailEnd/>
          </a:ln>
        </p:spPr>
        <p:style>
          <a:lnRef idx="2">
            <a:schemeClr val="accent1"/>
          </a:lnRef>
          <a:fillRef idx="1">
            <a:schemeClr val="lt1"/>
          </a:fillRef>
          <a:effectRef idx="0">
            <a:schemeClr val="accent1"/>
          </a:effectRef>
          <a:fontRef idx="minor">
            <a:schemeClr val="dk1"/>
          </a:fontRef>
        </p:style>
        <p:txBody>
          <a:bodyPr vert="horz" wrap="square" lIns="720000" tIns="72000" rIns="108000" bIns="72000" anchor="ctr"/>
          <a:lstStyle/>
          <a:p>
            <a:pPr indent="-190500" defTabSz="801688" eaLnBrk="0" hangingPunct="0">
              <a:lnSpc>
                <a:spcPct val="95000"/>
              </a:lnSpc>
              <a:spcAft>
                <a:spcPts val="800"/>
              </a:spcAft>
              <a:buClr>
                <a:srgbClr val="969696"/>
              </a:buClr>
              <a:defRPr/>
            </a:pPr>
            <a:r>
              <a:rPr lang="en-US" sz="1600" b="1" dirty="0">
                <a:solidFill>
                  <a:srgbClr val="646464"/>
                </a:solidFill>
                <a:latin typeface="Arial" panose="020B0604020202020204" pitchFamily="34" charset="0"/>
                <a:cs typeface="Arial" charset="0"/>
              </a:rPr>
              <a:t>Agile workforce and network</a:t>
            </a:r>
          </a:p>
          <a:p>
            <a:pPr defTabSz="801688" eaLnBrk="0" hangingPunct="0">
              <a:lnSpc>
                <a:spcPct val="95000"/>
              </a:lnSpc>
              <a:spcAft>
                <a:spcPts val="800"/>
              </a:spcAft>
              <a:buClr>
                <a:srgbClr val="969696"/>
              </a:buClr>
              <a:defRPr/>
            </a:pPr>
            <a:r>
              <a:rPr lang="en-US" sz="1200" dirty="0">
                <a:solidFill>
                  <a:srgbClr val="646464"/>
                </a:solidFill>
                <a:latin typeface="Arial" panose="020B0604020202020204" pitchFamily="34" charset="0"/>
                <a:cs typeface="Arial" charset="0"/>
              </a:rPr>
              <a:t>The education programme has created an agile workforce able to adapt quickly to challenges in the sector and to create an engaged leadership culture. A learning network has been established and participants interact with each other through digital platforms</a:t>
            </a:r>
          </a:p>
        </p:txBody>
      </p:sp>
      <p:sp>
        <p:nvSpPr>
          <p:cNvPr id="9" name="Ellipse 33"/>
          <p:cNvSpPr/>
          <p:nvPr/>
        </p:nvSpPr>
        <p:spPr bwMode="gray">
          <a:xfrm>
            <a:off x="1364585" y="3203438"/>
            <a:ext cx="791995"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2</a:t>
            </a:r>
          </a:p>
        </p:txBody>
      </p:sp>
      <p:sp>
        <p:nvSpPr>
          <p:cNvPr id="10" name="Rad 1"/>
          <p:cNvSpPr/>
          <p:nvPr/>
        </p:nvSpPr>
        <p:spPr bwMode="gray">
          <a:xfrm>
            <a:off x="1273474" y="3128516"/>
            <a:ext cx="986343"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11" name="Abgerundetes Rechteck 35"/>
          <p:cNvSpPr/>
          <p:nvPr/>
        </p:nvSpPr>
        <p:spPr bwMode="gray">
          <a:xfrm>
            <a:off x="1842834" y="2157210"/>
            <a:ext cx="7700365" cy="925835"/>
          </a:xfrm>
          <a:prstGeom prst="rect">
            <a:avLst/>
          </a:prstGeom>
          <a:solidFill>
            <a:srgbClr val="F0F0F0"/>
          </a:solidFill>
          <a:ln w="6350">
            <a:solidFill>
              <a:schemeClr val="bg1">
                <a:lumMod val="85000"/>
              </a:schemeClr>
            </a:solidFill>
            <a:prstDash val="sysDash"/>
            <a:headEnd/>
            <a:tailEnd/>
          </a:ln>
        </p:spPr>
        <p:style>
          <a:lnRef idx="2">
            <a:schemeClr val="accent1"/>
          </a:lnRef>
          <a:fillRef idx="1">
            <a:schemeClr val="lt1"/>
          </a:fillRef>
          <a:effectRef idx="0">
            <a:schemeClr val="accent1"/>
          </a:effectRef>
          <a:fontRef idx="minor">
            <a:schemeClr val="dk1"/>
          </a:fontRef>
        </p:style>
        <p:txBody>
          <a:bodyPr vert="horz" wrap="square" lIns="720000" tIns="72000" rIns="108000" bIns="72000" anchor="ctr"/>
          <a:lstStyle/>
          <a:p>
            <a:pPr indent="-190500" defTabSz="801688" eaLnBrk="0" hangingPunct="0">
              <a:lnSpc>
                <a:spcPct val="95000"/>
              </a:lnSpc>
              <a:spcAft>
                <a:spcPts val="800"/>
              </a:spcAft>
              <a:buClr>
                <a:srgbClr val="969696"/>
              </a:buClr>
              <a:defRPr/>
            </a:pPr>
            <a:r>
              <a:rPr lang="en-US" sz="1600" b="1" dirty="0">
                <a:solidFill>
                  <a:srgbClr val="646464"/>
                </a:solidFill>
                <a:latin typeface="Arial" panose="020B0604020202020204" pitchFamily="34" charset="0"/>
                <a:cs typeface="Arial" charset="0"/>
              </a:rPr>
              <a:t>Project value </a:t>
            </a:r>
          </a:p>
          <a:p>
            <a:pPr defTabSz="801688" eaLnBrk="0" hangingPunct="0">
              <a:lnSpc>
                <a:spcPct val="95000"/>
              </a:lnSpc>
              <a:spcAft>
                <a:spcPts val="800"/>
              </a:spcAft>
              <a:buClr>
                <a:srgbClr val="969696"/>
              </a:buClr>
              <a:defRPr/>
            </a:pPr>
            <a:r>
              <a:rPr lang="en-US" sz="1200" dirty="0">
                <a:solidFill>
                  <a:srgbClr val="646464"/>
                </a:solidFill>
                <a:latin typeface="Arial" panose="020B0604020202020204" pitchFamily="34" charset="0"/>
                <a:cs typeface="Arial" charset="0"/>
              </a:rPr>
              <a:t>The participants have learned from practice and implementation of a real project (forced learning through practice with support). The content of the programme has been tailored to address the key challenges participants will meet and through the projects they have created value.</a:t>
            </a:r>
          </a:p>
        </p:txBody>
      </p:sp>
      <p:sp>
        <p:nvSpPr>
          <p:cNvPr id="12" name="Ellipse 33"/>
          <p:cNvSpPr/>
          <p:nvPr/>
        </p:nvSpPr>
        <p:spPr bwMode="gray">
          <a:xfrm>
            <a:off x="1364585" y="2234956"/>
            <a:ext cx="791995"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1</a:t>
            </a:r>
          </a:p>
        </p:txBody>
      </p:sp>
      <p:sp>
        <p:nvSpPr>
          <p:cNvPr id="13" name="Rad 1"/>
          <p:cNvSpPr/>
          <p:nvPr/>
        </p:nvSpPr>
        <p:spPr bwMode="gray">
          <a:xfrm>
            <a:off x="1273474" y="2160034"/>
            <a:ext cx="986343"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3" name="Isosceles Triangle 2"/>
          <p:cNvSpPr/>
          <p:nvPr/>
        </p:nvSpPr>
        <p:spPr>
          <a:xfrm>
            <a:off x="9954897" y="2301019"/>
            <a:ext cx="1252487" cy="1932366"/>
          </a:xfrm>
          <a:prstGeom prst="triangl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9675291" y="2146908"/>
            <a:ext cx="3157870" cy="3101069"/>
            <a:chOff x="0" y="-1"/>
            <a:chExt cx="2491116" cy="1956435"/>
          </a:xfrm>
        </p:grpSpPr>
        <p:grpSp>
          <p:nvGrpSpPr>
            <p:cNvPr id="16" name="Group 15">
              <a:extLst/>
            </p:cNvPr>
            <p:cNvGrpSpPr/>
            <p:nvPr/>
          </p:nvGrpSpPr>
          <p:grpSpPr>
            <a:xfrm>
              <a:off x="0" y="-1"/>
              <a:ext cx="1994535" cy="1956435"/>
              <a:chOff x="0" y="-1"/>
              <a:chExt cx="1994579" cy="1956435"/>
            </a:xfrm>
          </p:grpSpPr>
          <p:pic>
            <p:nvPicPr>
              <p:cNvPr id="18" name="Picture 17">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1475740" cy="1956435"/>
              </a:xfrm>
              <a:prstGeom prst="rect">
                <a:avLst/>
              </a:prstGeom>
              <a:noFill/>
            </p:spPr>
          </p:pic>
          <p:cxnSp>
            <p:nvCxnSpPr>
              <p:cNvPr id="19" name="Straight Arrow Connector 18">
                <a:extLst/>
              </p:cNvPr>
              <p:cNvCxnSpPr/>
              <p:nvPr/>
            </p:nvCxnSpPr>
            <p:spPr>
              <a:xfrm>
                <a:off x="953719" y="880897"/>
                <a:ext cx="10408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22">
                <a:extLst/>
              </p:cNvPr>
              <p:cNvCxnSpPr>
                <a:cxnSpLocks/>
              </p:cNvCxnSpPr>
              <p:nvPr/>
            </p:nvCxnSpPr>
            <p:spPr>
              <a:xfrm flipV="1">
                <a:off x="953719" y="880897"/>
                <a:ext cx="583734" cy="268255"/>
              </a:xfrm>
              <a:prstGeom prst="bentConnector3">
                <a:avLst>
                  <a:gd name="adj1" fmla="val 10080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3">
                <a:extLst/>
              </p:cNvPr>
              <p:cNvCxnSpPr>
                <a:cxnSpLocks/>
              </p:cNvCxnSpPr>
              <p:nvPr/>
            </p:nvCxnSpPr>
            <p:spPr>
              <a:xfrm flipV="1">
                <a:off x="1120569" y="880896"/>
                <a:ext cx="679982" cy="537771"/>
              </a:xfrm>
              <a:prstGeom prst="bentConnector3">
                <a:avLst>
                  <a:gd name="adj1" fmla="val 10088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 Box 2"/>
            <p:cNvSpPr txBox="1">
              <a:spLocks noChangeArrowheads="1"/>
            </p:cNvSpPr>
            <p:nvPr/>
          </p:nvSpPr>
          <p:spPr bwMode="auto">
            <a:xfrm>
              <a:off x="1371601" y="619126"/>
              <a:ext cx="1119515" cy="172532"/>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project</a:t>
              </a:r>
            </a:p>
          </p:txBody>
        </p:sp>
      </p:grpSp>
      <p:sp>
        <p:nvSpPr>
          <p:cNvPr id="23" name="Rectangle 22"/>
          <p:cNvSpPr/>
          <p:nvPr/>
        </p:nvSpPr>
        <p:spPr>
          <a:xfrm>
            <a:off x="1384300" y="395357"/>
            <a:ext cx="6096000" cy="461665"/>
          </a:xfrm>
          <a:prstGeom prst="rect">
            <a:avLst/>
          </a:prstGeom>
        </p:spPr>
        <p:txBody>
          <a:bodyPr>
            <a:spAutoFit/>
          </a:bodyPr>
          <a:lstStyle/>
          <a:p>
            <a:r>
              <a:rPr lang="en-US" sz="2400" dirty="0">
                <a:solidFill>
                  <a:prstClr val="black"/>
                </a:solidFill>
                <a:latin typeface="Arial Black" panose="020B0A04020102020204" pitchFamily="34" charset="0"/>
                <a:cs typeface="Arial" panose="020B0604020202020204" pitchFamily="34" charset="0"/>
              </a:rPr>
              <a:t>THE IMPACT</a:t>
            </a:r>
          </a:p>
        </p:txBody>
      </p:sp>
      <p:sp>
        <p:nvSpPr>
          <p:cNvPr id="24" name="TextBox 23"/>
          <p:cNvSpPr txBox="1"/>
          <p:nvPr/>
        </p:nvSpPr>
        <p:spPr>
          <a:xfrm>
            <a:off x="1384300" y="881811"/>
            <a:ext cx="7129409" cy="1015663"/>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As the Prime Minister indicated, the combined actual change and improvement in society delivered through 230 projects during the last for years is the key impact from the programme. With reference to Kirkpatrick’s model, it is results delivered which on an aggregated level deliver return on investment and value to society. One could also argue that an individual and a team that is trained and supported to deliver a project is likely to initiate new projects and use his/her new capabilities to induce more innovation in the years to come. </a:t>
            </a:r>
          </a:p>
        </p:txBody>
      </p:sp>
      <p:sp>
        <p:nvSpPr>
          <p:cNvPr id="25" name="Right Arrow 24"/>
          <p:cNvSpPr/>
          <p:nvPr/>
        </p:nvSpPr>
        <p:spPr>
          <a:xfrm>
            <a:off x="1418259" y="5543748"/>
            <a:ext cx="8124940" cy="1039932"/>
          </a:xfrm>
          <a:prstGeom prst="righ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200" kern="0" dirty="0">
                <a:solidFill>
                  <a:srgbClr val="646464"/>
                </a:solidFill>
                <a:latin typeface="EYInterstate Light" panose="02000506000000020004" pitchFamily="2" charset="0"/>
              </a:rPr>
              <a:t>The philosophy of this programme has been to use education and training as a powerful tool to enable governments and </a:t>
            </a:r>
            <a:br>
              <a:rPr lang="en-US" sz="1200" kern="0" dirty="0">
                <a:solidFill>
                  <a:srgbClr val="646464"/>
                </a:solidFill>
                <a:latin typeface="EYInterstate Light" panose="02000506000000020004" pitchFamily="2" charset="0"/>
              </a:rPr>
            </a:br>
            <a:r>
              <a:rPr lang="en-US" sz="1200" kern="0" dirty="0">
                <a:solidFill>
                  <a:srgbClr val="646464"/>
                </a:solidFill>
                <a:latin typeface="EYInterstate Light" panose="02000506000000020004" pitchFamily="2" charset="0"/>
              </a:rPr>
              <a:t>society to work with academia to drive and deliver distributed bottom-up change.</a:t>
            </a:r>
          </a:p>
        </p:txBody>
      </p:sp>
    </p:spTree>
    <p:extLst>
      <p:ext uri="{BB962C8B-B14F-4D97-AF65-F5344CB8AC3E}">
        <p14:creationId xmlns:p14="http://schemas.microsoft.com/office/powerpoint/2010/main" val="127071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92827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503" name="think-cell Slide" r:id="rId6" imgW="415" imgH="416" progId="TCLayout.ActiveDocument.1">
                  <p:embed/>
                </p:oleObj>
              </mc:Choice>
              <mc:Fallback>
                <p:oleObj name="think-cell Slide" r:id="rId6" imgW="415" imgH="41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1000" dirty="0">
              <a:sym typeface="+mn-lt"/>
            </a:endParaRPr>
          </a:p>
        </p:txBody>
      </p:sp>
      <p:sp>
        <p:nvSpPr>
          <p:cNvPr id="6" name="Ellipse 33"/>
          <p:cNvSpPr/>
          <p:nvPr/>
        </p:nvSpPr>
        <p:spPr bwMode="gray">
          <a:xfrm>
            <a:off x="528623" y="449144"/>
            <a:ext cx="742590"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1</a:t>
            </a:r>
          </a:p>
        </p:txBody>
      </p:sp>
      <p:sp>
        <p:nvSpPr>
          <p:cNvPr id="7" name="Rad 1"/>
          <p:cNvSpPr/>
          <p:nvPr/>
        </p:nvSpPr>
        <p:spPr bwMode="gray">
          <a:xfrm>
            <a:off x="437511" y="374222"/>
            <a:ext cx="924815"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9" name="TextBox 8"/>
          <p:cNvSpPr txBox="1"/>
          <p:nvPr/>
        </p:nvSpPr>
        <p:spPr>
          <a:xfrm>
            <a:off x="1453438" y="370956"/>
            <a:ext cx="9165514" cy="1169551"/>
          </a:xfrm>
          <a:prstGeom prst="rect">
            <a:avLst/>
          </a:prstGeom>
          <a:noFill/>
        </p:spPr>
        <p:txBody>
          <a:bodyPr wrap="square" rtlCol="0">
            <a:spAutoFit/>
          </a:bodyPr>
          <a:lstStyle/>
          <a:p>
            <a:r>
              <a:rPr lang="en-US" b="1" dirty="0">
                <a:solidFill>
                  <a:srgbClr val="646464"/>
                </a:solidFill>
                <a:latin typeface="Arial" panose="020B0604020202020204" pitchFamily="34" charset="0"/>
                <a:cs typeface="Arial" charset="0"/>
              </a:rPr>
              <a:t>Value of projects</a:t>
            </a:r>
          </a:p>
          <a:p>
            <a:r>
              <a:rPr lang="en-US" sz="1600" kern="0" dirty="0">
                <a:solidFill>
                  <a:srgbClr val="646464"/>
                </a:solidFill>
                <a:latin typeface="EYInterstate Light" panose="02000506000000020004" pitchFamily="2" charset="0"/>
              </a:rPr>
              <a:t>In sum we have about 230 project assignments </a:t>
            </a:r>
            <a:endParaRPr lang="en-US" sz="2000" b="1" dirty="0">
              <a:solidFill>
                <a:srgbClr val="646464"/>
              </a:solidFill>
              <a:latin typeface="Arial" panose="020B0604020202020204" pitchFamily="34" charset="0"/>
              <a:cs typeface="Arial" charset="0"/>
            </a:endParaRPr>
          </a:p>
          <a:p>
            <a:r>
              <a:rPr lang="en-US" b="1" dirty="0">
                <a:solidFill>
                  <a:srgbClr val="646464"/>
                </a:solidFill>
                <a:latin typeface="Arial" panose="020B0604020202020204" pitchFamily="34" charset="0"/>
                <a:cs typeface="Arial" charset="0"/>
              </a:rPr>
              <a:t> </a:t>
            </a:r>
          </a:p>
          <a:p>
            <a:endParaRPr lang="en-US" dirty="0"/>
          </a:p>
        </p:txBody>
      </p:sp>
      <p:sp>
        <p:nvSpPr>
          <p:cNvPr id="27" name="TextBox 26"/>
          <p:cNvSpPr txBox="1"/>
          <p:nvPr/>
        </p:nvSpPr>
        <p:spPr>
          <a:xfrm>
            <a:off x="528623" y="2882123"/>
            <a:ext cx="5851623" cy="2492990"/>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In an attempt to describe the impact of this type of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we would look at the value created by each student project. Every project will have an impact “height”, some projects with incremental impact/value, and others with higher impact. </a:t>
            </a:r>
          </a:p>
          <a:p>
            <a:pPr marL="228600" indent="-228600">
              <a:buFont typeface="+mj-lt"/>
              <a:buAutoNum type="alphaLcParenR"/>
            </a:pPr>
            <a:endParaRPr lang="en-US" sz="1200" kern="0" dirty="0">
              <a:solidFill>
                <a:srgbClr val="646464"/>
              </a:solidFill>
              <a:latin typeface="EYInterstate Light" panose="02000506000000020004" pitchFamily="2" charset="0"/>
            </a:endParaRPr>
          </a:p>
          <a:p>
            <a:r>
              <a:rPr lang="en-US" sz="1200" kern="0" dirty="0">
                <a:solidFill>
                  <a:srgbClr val="646464"/>
                </a:solidFill>
                <a:latin typeface="EYInterstate Light" panose="02000506000000020004" pitchFamily="2" charset="0"/>
              </a:rPr>
              <a:t>Long term effects: If a project is implemented, it is likely to have long term value, beyond the duration of the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If a leader improves his/her capability in terms of innovation and change, it is also likely that this person will initiate new projects after the first is completed. In other words, the long term effects are linked with the project and/or with new competence/knowledge and possible change of behavior.</a:t>
            </a:r>
          </a:p>
          <a:p>
            <a:pPr marL="228600" indent="-228600">
              <a:buFont typeface="+mj-lt"/>
              <a:buAutoNum type="alphaLcParenR"/>
            </a:pPr>
            <a:endParaRPr lang="en-US" sz="1200" kern="0" dirty="0">
              <a:solidFill>
                <a:srgbClr val="646464"/>
              </a:solidFill>
              <a:latin typeface="EYInterstate Light" panose="02000506000000020004" pitchFamily="2" charset="0"/>
            </a:endParaRPr>
          </a:p>
          <a:p>
            <a:endParaRPr lang="en-US" sz="1200" kern="0" dirty="0">
              <a:solidFill>
                <a:srgbClr val="646464"/>
              </a:solidFill>
              <a:latin typeface="EYInterstate Light" panose="02000506000000020004" pitchFamily="2" charset="0"/>
            </a:endParaRPr>
          </a:p>
          <a:p>
            <a:pPr marL="285750" indent="-285750">
              <a:buFont typeface="Arial" panose="020B0604020202020204" pitchFamily="34" charset="0"/>
              <a:buChar char="•"/>
            </a:pPr>
            <a:endParaRPr lang="en-US" sz="1200" dirty="0"/>
          </a:p>
          <a:p>
            <a:endParaRPr lang="en-US" sz="1200" dirty="0"/>
          </a:p>
        </p:txBody>
      </p:sp>
      <p:pic>
        <p:nvPicPr>
          <p:cNvPr id="28" name="Picture 27"/>
          <p:cNvPicPr/>
          <p:nvPr/>
        </p:nvPicPr>
        <p:blipFill>
          <a:blip r:embed="rId8">
            <a:extLst>
              <a:ext uri="{28A0092B-C50C-407E-A947-70E740481C1C}">
                <a14:useLocalDpi xmlns:a14="http://schemas.microsoft.com/office/drawing/2010/main" val="0"/>
              </a:ext>
            </a:extLst>
          </a:blip>
          <a:srcRect/>
          <a:stretch>
            <a:fillRect/>
          </a:stretch>
        </p:blipFill>
        <p:spPr bwMode="auto">
          <a:xfrm>
            <a:off x="772463" y="1636380"/>
            <a:ext cx="1768720" cy="1104407"/>
          </a:xfrm>
          <a:prstGeom prst="rect">
            <a:avLst/>
          </a:prstGeom>
          <a:noFill/>
        </p:spPr>
      </p:pic>
      <p:sp>
        <p:nvSpPr>
          <p:cNvPr id="30" name="TextBox 29"/>
          <p:cNvSpPr txBox="1"/>
          <p:nvPr/>
        </p:nvSpPr>
        <p:spPr>
          <a:xfrm>
            <a:off x="2848750" y="1549377"/>
            <a:ext cx="2955311" cy="1384995"/>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A key question should be: “Does the initiative bring return on the investment?” In the public sector this does not mean return in terms of profit, but rather value for society at large, both short term and long term. </a:t>
            </a:r>
          </a:p>
          <a:p>
            <a:endParaRPr lang="en-US" sz="1200" kern="0" dirty="0">
              <a:solidFill>
                <a:srgbClr val="646464"/>
              </a:solidFill>
              <a:latin typeface="EYInterstate Light" panose="02000506000000020004" pitchFamily="2" charset="0"/>
            </a:endParaRPr>
          </a:p>
        </p:txBody>
      </p:sp>
      <p:cxnSp>
        <p:nvCxnSpPr>
          <p:cNvPr id="5" name="Straight Connector 4"/>
          <p:cNvCxnSpPr/>
          <p:nvPr/>
        </p:nvCxnSpPr>
        <p:spPr>
          <a:xfrm>
            <a:off x="6636436" y="1549377"/>
            <a:ext cx="21268" cy="4808893"/>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Flowchart: Alternate Process 20"/>
          <p:cNvSpPr/>
          <p:nvPr/>
        </p:nvSpPr>
        <p:spPr>
          <a:xfrm>
            <a:off x="6916461" y="1433727"/>
            <a:ext cx="4587756" cy="1265026"/>
          </a:xfrm>
          <a:prstGeom prst="flowChartAlternateProcess">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916461" y="1196376"/>
            <a:ext cx="702613" cy="2215991"/>
          </a:xfrm>
          <a:prstGeom prst="rect">
            <a:avLst/>
          </a:prstGeom>
          <a:noFill/>
        </p:spPr>
        <p:txBody>
          <a:bodyPr wrap="square" rtlCol="0">
            <a:spAutoFit/>
          </a:bodyPr>
          <a:lstStyle/>
          <a:p>
            <a:r>
              <a:rPr lang="en-US" sz="13800" dirty="0">
                <a:solidFill>
                  <a:schemeClr val="bg1">
                    <a:lumMod val="65000"/>
                  </a:schemeClr>
                </a:solidFill>
                <a:latin typeface="+mj-lt"/>
                <a:cs typeface="Arial" panose="020B0604020202020204" pitchFamily="34" charset="0"/>
              </a:rPr>
              <a:t>"</a:t>
            </a:r>
          </a:p>
        </p:txBody>
      </p:sp>
      <p:sp>
        <p:nvSpPr>
          <p:cNvPr id="23" name="TextBox 22"/>
          <p:cNvSpPr txBox="1"/>
          <p:nvPr/>
        </p:nvSpPr>
        <p:spPr>
          <a:xfrm>
            <a:off x="7675706" y="1700135"/>
            <a:ext cx="3828511" cy="968470"/>
          </a:xfrm>
          <a:prstGeom prst="rect">
            <a:avLst/>
          </a:prstGeom>
          <a:noFill/>
        </p:spPr>
        <p:txBody>
          <a:bodyPr wrap="square" rtlCol="0">
            <a:spAutoFit/>
          </a:bodyPr>
          <a:lstStyle/>
          <a:p>
            <a:pPr>
              <a:lnSpc>
                <a:spcPct val="90000"/>
              </a:lnSpc>
              <a:spcBef>
                <a:spcPts val="1000"/>
              </a:spcBef>
            </a:pPr>
            <a:r>
              <a:rPr lang="en-US" sz="1100" kern="0" dirty="0">
                <a:solidFill>
                  <a:srgbClr val="646464"/>
                </a:solidFill>
                <a:latin typeface="EYInterstate Light" panose="02000506000000020004" pitchFamily="2" charset="0"/>
              </a:rPr>
              <a:t>“Through our projects and my classmates’ projects we are able to address real issues within primary care and create impact. I'm more confident than ever that I will actually make a real change.” </a:t>
            </a:r>
          </a:p>
          <a:p>
            <a:pPr lvl="3">
              <a:lnSpc>
                <a:spcPct val="90000"/>
              </a:lnSpc>
              <a:spcBef>
                <a:spcPts val="1000"/>
              </a:spcBef>
            </a:pPr>
            <a:r>
              <a:rPr lang="en-US" sz="1000" kern="0" dirty="0">
                <a:solidFill>
                  <a:srgbClr val="646464"/>
                </a:solidFill>
                <a:latin typeface="EYInterstate Light" panose="02000506000000020004" pitchFamily="2" charset="0"/>
              </a:rPr>
              <a:t>		Participants</a:t>
            </a:r>
          </a:p>
        </p:txBody>
      </p:sp>
      <p:sp>
        <p:nvSpPr>
          <p:cNvPr id="16" name="Rounded Rectangle 15"/>
          <p:cNvSpPr/>
          <p:nvPr/>
        </p:nvSpPr>
        <p:spPr>
          <a:xfrm>
            <a:off x="1143338" y="6122438"/>
            <a:ext cx="4724294" cy="569851"/>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kern="0" dirty="0">
                <a:solidFill>
                  <a:srgbClr val="646464"/>
                </a:solidFill>
                <a:latin typeface="EYInterstate Light" panose="02000506000000020004" pitchFamily="2" charset="0"/>
              </a:rPr>
              <a:t>Shaping People and Healthcare Services for a Sustainable Future</a:t>
            </a:r>
          </a:p>
        </p:txBody>
      </p:sp>
      <p:pic>
        <p:nvPicPr>
          <p:cNvPr id="11" name="Picture 10"/>
          <p:cNvPicPr>
            <a:picLocks noChangeAspect="1"/>
          </p:cNvPicPr>
          <p:nvPr/>
        </p:nvPicPr>
        <p:blipFill>
          <a:blip r:embed="rId9"/>
          <a:stretch>
            <a:fillRect/>
          </a:stretch>
        </p:blipFill>
        <p:spPr>
          <a:xfrm>
            <a:off x="661197" y="4511677"/>
            <a:ext cx="5206435" cy="145707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3285099981"/>
              </p:ext>
            </p:extLst>
          </p:nvPr>
        </p:nvGraphicFramePr>
        <p:xfrm>
          <a:off x="6913894" y="2788298"/>
          <a:ext cx="5100370" cy="3569972"/>
        </p:xfrm>
        <a:graphic>
          <a:graphicData uri="http://schemas.openxmlformats.org/drawingml/2006/table">
            <a:tbl>
              <a:tblPr firstRow="1" bandRow="1">
                <a:tableStyleId>{073A0DAA-6AF3-43AB-8588-CEC1D06C72B9}</a:tableStyleId>
              </a:tblPr>
              <a:tblGrid>
                <a:gridCol w="1513599">
                  <a:extLst>
                    <a:ext uri="{9D8B030D-6E8A-4147-A177-3AD203B41FA5}">
                      <a16:colId xmlns:a16="http://schemas.microsoft.com/office/drawing/2014/main" val="20000"/>
                    </a:ext>
                  </a:extLst>
                </a:gridCol>
                <a:gridCol w="3586771">
                  <a:extLst>
                    <a:ext uri="{9D8B030D-6E8A-4147-A177-3AD203B41FA5}">
                      <a16:colId xmlns:a16="http://schemas.microsoft.com/office/drawing/2014/main" val="20001"/>
                    </a:ext>
                  </a:extLst>
                </a:gridCol>
              </a:tblGrid>
              <a:tr h="0">
                <a:tc gridSpan="2">
                  <a:txBody>
                    <a:bodyPr/>
                    <a:lstStyle/>
                    <a:p>
                      <a:r>
                        <a:rPr lang="en-US" sz="1400" dirty="0">
                          <a:solidFill>
                            <a:schemeClr val="bg1">
                              <a:lumMod val="50000"/>
                            </a:schemeClr>
                          </a:solidFill>
                        </a:rPr>
                        <a:t>Examples of projects delivered</a:t>
                      </a:r>
                    </a:p>
                  </a:txBody>
                  <a:tcPr>
                    <a:solidFill>
                      <a:schemeClr val="accent1">
                        <a:lumMod val="20000"/>
                        <a:lumOff val="80000"/>
                      </a:schemeClr>
                    </a:solidFill>
                  </a:tcPr>
                </a:tc>
                <a:tc hMerge="1">
                  <a:txBody>
                    <a:bodyPr/>
                    <a:lstStyle/>
                    <a:p>
                      <a:endParaRPr lang="en-US" sz="1400" dirty="0">
                        <a:solidFill>
                          <a:schemeClr val="bg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p>
                      <a:pPr>
                        <a:lnSpc>
                          <a:spcPct val="107000"/>
                        </a:lnSpc>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National standard for school health services</a:t>
                      </a:r>
                    </a:p>
                  </a:txBody>
                  <a:tcPr marL="68580" marR="68580" marT="0" marB="0"/>
                </a:tc>
                <a:tc>
                  <a:txBody>
                    <a:bodyPr/>
                    <a:lstStyle/>
                    <a:p>
                      <a:pPr>
                        <a:lnSpc>
                          <a:spcPct val="107000"/>
                        </a:lnSpc>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Develop and implement a national standard for the school health services. Resulted in national implementation 2019</a:t>
                      </a:r>
                    </a:p>
                  </a:txBody>
                  <a:tcPr marL="68580" marR="68580" marT="0" marB="0"/>
                </a:tc>
                <a:extLst>
                  <a:ext uri="{0D108BD9-81ED-4DB2-BD59-A6C34878D82A}">
                    <a16:rowId xmlns:a16="http://schemas.microsoft.com/office/drawing/2014/main" val="10001"/>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From idea to ltd. Company</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establishment of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Prio</a:t>
                      </a:r>
                      <a:r>
                        <a:rPr lang="en-US" sz="1100" dirty="0">
                          <a:effectLst/>
                          <a:latin typeface="Calibri" panose="020F0502020204030204" pitchFamily="34" charset="0"/>
                          <a:ea typeface="Calibri" panose="020F0502020204030204" pitchFamily="34" charset="0"/>
                          <a:cs typeface="Times New Roman" panose="02020603050405020304" pitchFamily="18" charset="0"/>
                        </a:rPr>
                        <a:t> Health to serve an elderly population with patient centric adapted home care</a:t>
                      </a:r>
                    </a:p>
                  </a:txBody>
                  <a:tcPr marL="68580" marR="68580" marT="0" marB="0"/>
                </a:tc>
                <a:extLst>
                  <a:ext uri="{0D108BD9-81ED-4DB2-BD59-A6C34878D82A}">
                    <a16:rowId xmlns:a16="http://schemas.microsoft.com/office/drawing/2014/main" val="10002"/>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Youth Help Initiative</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to develop and organize the cross departmental social youth support services in Lier municipality  </a:t>
                      </a:r>
                    </a:p>
                  </a:txBody>
                  <a:tcPr marL="68580" marR="68580" marT="0" marB="0"/>
                </a:tc>
                <a:extLst>
                  <a:ext uri="{0D108BD9-81ED-4DB2-BD59-A6C34878D82A}">
                    <a16:rowId xmlns:a16="http://schemas.microsoft.com/office/drawing/2014/main" val="10003"/>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Developing a palliative care unit </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to develop a palliative care unit with better competence to deal with a patient’s last period of life and their families.</a:t>
                      </a:r>
                    </a:p>
                  </a:txBody>
                  <a:tcPr marL="68580" marR="68580" marT="0" marB="0"/>
                </a:tc>
                <a:extLst>
                  <a:ext uri="{0D108BD9-81ED-4DB2-BD59-A6C34878D82A}">
                    <a16:rowId xmlns:a16="http://schemas.microsoft.com/office/drawing/2014/main" val="10004"/>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Training nurses in the new digital patient journal system</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can a leader support learning and implementation of new digital journal system</a:t>
                      </a:r>
                    </a:p>
                  </a:txBody>
                  <a:tcPr marL="68580" marR="68580" marT="0" marB="0"/>
                </a:tc>
                <a:extLst>
                  <a:ext uri="{0D108BD9-81ED-4DB2-BD59-A6C34878D82A}">
                    <a16:rowId xmlns:a16="http://schemas.microsoft.com/office/drawing/2014/main" val="10005"/>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to develop patient centric culture in a city district in Oslo</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city district finds it difficult to build a solid professional patient centric culture when most employees work part time. How to deal with this challenge?</a:t>
                      </a:r>
                    </a:p>
                  </a:txBody>
                  <a:tcPr marL="68580" marR="68580" marT="0" marB="0"/>
                </a:tc>
                <a:extLst>
                  <a:ext uri="{0D108BD9-81ED-4DB2-BD59-A6C34878D82A}">
                    <a16:rowId xmlns:a16="http://schemas.microsoft.com/office/drawing/2014/main" val="10006"/>
                  </a:ext>
                </a:extLst>
              </a:tr>
              <a:tr h="370840">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How to secure retainment of nurses in Gran municipality</a:t>
                      </a:r>
                    </a:p>
                  </a:txBody>
                  <a:tcPr marL="68580" marR="68580" marT="0" marB="0"/>
                </a:tc>
                <a:tc>
                  <a:txBody>
                    <a:bodyPr/>
                    <a:lstStyle/>
                    <a:p>
                      <a:pPr>
                        <a:lnSpc>
                          <a:spcPct val="107000"/>
                        </a:lnSpc>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municipality has challenges with recruiting and retaining nurses. What can be done in order retain nurses when first hired?</a:t>
                      </a: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0378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92827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840" name="think-cell Slide" r:id="rId6" imgW="415" imgH="416" progId="TCLayout.ActiveDocument.1">
                  <p:embed/>
                </p:oleObj>
              </mc:Choice>
              <mc:Fallback>
                <p:oleObj name="think-cell Slide" r:id="rId6" imgW="415" imgH="41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1000" dirty="0">
              <a:sym typeface="+mn-lt"/>
            </a:endParaRPr>
          </a:p>
        </p:txBody>
      </p:sp>
      <p:sp>
        <p:nvSpPr>
          <p:cNvPr id="6" name="Ellipse 33"/>
          <p:cNvSpPr/>
          <p:nvPr/>
        </p:nvSpPr>
        <p:spPr bwMode="gray">
          <a:xfrm>
            <a:off x="528623" y="449144"/>
            <a:ext cx="742590"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1</a:t>
            </a:r>
          </a:p>
        </p:txBody>
      </p:sp>
      <p:sp>
        <p:nvSpPr>
          <p:cNvPr id="7" name="Rad 1"/>
          <p:cNvSpPr/>
          <p:nvPr/>
        </p:nvSpPr>
        <p:spPr bwMode="gray">
          <a:xfrm>
            <a:off x="437511" y="374222"/>
            <a:ext cx="924815"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9" name="TextBox 8"/>
          <p:cNvSpPr txBox="1"/>
          <p:nvPr/>
        </p:nvSpPr>
        <p:spPr>
          <a:xfrm>
            <a:off x="1453438" y="370956"/>
            <a:ext cx="9165514" cy="1169551"/>
          </a:xfrm>
          <a:prstGeom prst="rect">
            <a:avLst/>
          </a:prstGeom>
          <a:noFill/>
        </p:spPr>
        <p:txBody>
          <a:bodyPr wrap="square" rtlCol="0">
            <a:spAutoFit/>
          </a:bodyPr>
          <a:lstStyle/>
          <a:p>
            <a:r>
              <a:rPr lang="en-US" b="1" dirty="0">
                <a:solidFill>
                  <a:srgbClr val="646464"/>
                </a:solidFill>
                <a:latin typeface="Arial" panose="020B0604020202020204" pitchFamily="34" charset="0"/>
                <a:cs typeface="Arial" charset="0"/>
              </a:rPr>
              <a:t>Value of projects</a:t>
            </a:r>
          </a:p>
          <a:p>
            <a:r>
              <a:rPr lang="en-US" sz="1600" dirty="0">
                <a:solidFill>
                  <a:srgbClr val="646464"/>
                </a:solidFill>
                <a:latin typeface="Arial" panose="020B0604020202020204" pitchFamily="34" charset="0"/>
                <a:cs typeface="Arial" charset="0"/>
              </a:rPr>
              <a:t>Project example </a:t>
            </a:r>
            <a:r>
              <a:rPr lang="en-US" sz="1600" kern="0" dirty="0">
                <a:solidFill>
                  <a:srgbClr val="646464"/>
                </a:solidFill>
                <a:latin typeface="EYInterstate Light" panose="02000506000000020004" pitchFamily="2" charset="0"/>
              </a:rPr>
              <a:t> </a:t>
            </a:r>
            <a:endParaRPr lang="en-US" sz="2000" b="1" dirty="0">
              <a:solidFill>
                <a:srgbClr val="646464"/>
              </a:solidFill>
              <a:latin typeface="Arial" panose="020B0604020202020204" pitchFamily="34" charset="0"/>
              <a:cs typeface="Arial" charset="0"/>
            </a:endParaRPr>
          </a:p>
          <a:p>
            <a:r>
              <a:rPr lang="en-US" b="1" dirty="0">
                <a:solidFill>
                  <a:srgbClr val="646464"/>
                </a:solidFill>
                <a:latin typeface="Arial" panose="020B0604020202020204" pitchFamily="34" charset="0"/>
                <a:cs typeface="Arial" charset="0"/>
              </a:rPr>
              <a:t> </a:t>
            </a:r>
          </a:p>
          <a:p>
            <a:endParaRPr lang="en-US" dirty="0"/>
          </a:p>
        </p:txBody>
      </p:sp>
      <p:sp>
        <p:nvSpPr>
          <p:cNvPr id="18" name="TextBox 17"/>
          <p:cNvSpPr txBox="1"/>
          <p:nvPr/>
        </p:nvSpPr>
        <p:spPr>
          <a:xfrm>
            <a:off x="1960920" y="1379741"/>
            <a:ext cx="4744068" cy="461665"/>
          </a:xfrm>
          <a:prstGeom prst="rect">
            <a:avLst/>
          </a:prstGeom>
          <a:noFill/>
        </p:spPr>
        <p:txBody>
          <a:bodyPr wrap="square" rtlCol="0">
            <a:spAutoFit/>
          </a:bodyPr>
          <a:lstStyle/>
          <a:p>
            <a:endParaRPr lang="en-US" sz="1200" kern="0" dirty="0">
              <a:solidFill>
                <a:srgbClr val="646464"/>
              </a:solidFill>
              <a:latin typeface="EYInterstate Light" panose="02000506000000020004" pitchFamily="2" charset="0"/>
            </a:endParaRPr>
          </a:p>
          <a:p>
            <a:endParaRPr lang="en-US" sz="1200" kern="0" dirty="0">
              <a:solidFill>
                <a:srgbClr val="646464"/>
              </a:solidFill>
              <a:latin typeface="EYInterstate Light" panose="02000506000000020004" pitchFamily="2" charset="0"/>
            </a:endParaRPr>
          </a:p>
        </p:txBody>
      </p:sp>
      <p:sp>
        <p:nvSpPr>
          <p:cNvPr id="20" name="Rectangle 19"/>
          <p:cNvSpPr/>
          <p:nvPr/>
        </p:nvSpPr>
        <p:spPr>
          <a:xfrm>
            <a:off x="1608124" y="1426874"/>
            <a:ext cx="4017975" cy="3046988"/>
          </a:xfrm>
          <a:prstGeom prst="rect">
            <a:avLst/>
          </a:prstGeom>
        </p:spPr>
        <p:txBody>
          <a:bodyPr wrap="square">
            <a:spAutoFit/>
          </a:bodyPr>
          <a:lstStyle/>
          <a:p>
            <a:pPr>
              <a:spcAft>
                <a:spcPts val="0"/>
              </a:spcAft>
            </a:pPr>
            <a:r>
              <a:rPr lang="en-US" sz="1200" kern="0" dirty="0" err="1">
                <a:solidFill>
                  <a:srgbClr val="646464"/>
                </a:solidFill>
                <a:latin typeface="EYInterstate Light" panose="02000506000000020004" pitchFamily="2" charset="0"/>
              </a:rPr>
              <a:t>Melhus</a:t>
            </a:r>
            <a:r>
              <a:rPr lang="en-US" sz="1200" kern="0" dirty="0">
                <a:solidFill>
                  <a:srgbClr val="646464"/>
                </a:solidFill>
                <a:latin typeface="EYInterstate Light" panose="02000506000000020004" pitchFamily="2" charset="0"/>
              </a:rPr>
              <a:t> was participating in the course at the same time that the municipality was undergoing a major restructuring process. During the course, the members of our management team learned that we needed to find and utilize our scope of action and opportunity to improve health and care services.  As leaders we need to contribute actively to ensure innovation and development of the services we provide, in order to generate confidence in mastery and create flexibility for employees who want to work smarter. The education provided us with greater insight into what leadership is and how we can use our scope of action as work tasks constantly increase while resources remain stable. </a:t>
            </a:r>
          </a:p>
          <a:p>
            <a:pPr>
              <a:spcAft>
                <a:spcPts val="0"/>
              </a:spcAft>
            </a:pPr>
            <a:endParaRPr lang="en-US" sz="1200" kern="0" dirty="0">
              <a:solidFill>
                <a:srgbClr val="646464"/>
              </a:solidFill>
              <a:latin typeface="EYInterstate Light" panose="02000506000000020004" pitchFamily="2" charset="0"/>
            </a:endParaRPr>
          </a:p>
          <a:p>
            <a:pPr>
              <a:spcAft>
                <a:spcPts val="0"/>
              </a:spcAft>
            </a:pPr>
            <a:r>
              <a:rPr lang="nb-NO" sz="1200" kern="0" dirty="0">
                <a:solidFill>
                  <a:srgbClr val="646464"/>
                </a:solidFill>
                <a:latin typeface="EYInterstate Light" panose="02000506000000020004" pitchFamily="2" charset="0"/>
              </a:rPr>
              <a:t>The </a:t>
            </a:r>
            <a:r>
              <a:rPr lang="nb-NO" sz="1200" kern="0" dirty="0" err="1">
                <a:solidFill>
                  <a:srgbClr val="646464"/>
                </a:solidFill>
                <a:latin typeface="EYInterstate Light" panose="02000506000000020004" pitchFamily="2" charset="0"/>
              </a:rPr>
              <a:t>programme</a:t>
            </a:r>
            <a:r>
              <a:rPr lang="nb-NO" sz="1200" kern="0" dirty="0">
                <a:solidFill>
                  <a:srgbClr val="646464"/>
                </a:solidFill>
                <a:latin typeface="EYInterstate Light" panose="02000506000000020004" pitchFamily="2" charset="0"/>
              </a:rPr>
              <a:t> </a:t>
            </a:r>
            <a:r>
              <a:rPr lang="en-US" sz="1200" kern="0" dirty="0">
                <a:solidFill>
                  <a:srgbClr val="646464"/>
                </a:solidFill>
                <a:latin typeface="EYInterstate Light" panose="02000506000000020004" pitchFamily="2" charset="0"/>
              </a:rPr>
              <a:t>has helped us build a common leadership base, given us insights into new management tools and provided us with important skills for implementing change</a:t>
            </a:r>
            <a:endParaRPr lang="en-US" dirty="0"/>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l="15508" t="5926" r="16202"/>
          <a:stretch/>
        </p:blipFill>
        <p:spPr>
          <a:xfrm>
            <a:off x="566598" y="1444957"/>
            <a:ext cx="1041526" cy="1793543"/>
          </a:xfrm>
          <a:prstGeom prst="roundRect">
            <a:avLst/>
          </a:prstGeom>
        </p:spPr>
      </p:pic>
      <p:sp>
        <p:nvSpPr>
          <p:cNvPr id="25" name="Rectangle 24"/>
          <p:cNvSpPr/>
          <p:nvPr/>
        </p:nvSpPr>
        <p:spPr>
          <a:xfrm>
            <a:off x="528623" y="3271536"/>
            <a:ext cx="1194412" cy="861774"/>
          </a:xfrm>
          <a:prstGeom prst="rect">
            <a:avLst/>
          </a:prstGeom>
        </p:spPr>
        <p:txBody>
          <a:bodyPr wrap="square">
            <a:spAutoFit/>
          </a:bodyPr>
          <a:lstStyle/>
          <a:p>
            <a:pPr>
              <a:spcAft>
                <a:spcPts val="0"/>
              </a:spcAft>
            </a:pPr>
            <a:r>
              <a:rPr lang="en-US" sz="1000" kern="0" dirty="0">
                <a:solidFill>
                  <a:srgbClr val="646464"/>
                </a:solidFill>
                <a:latin typeface="EYInterstate Light" panose="02000506000000020004" pitchFamily="2" charset="0"/>
              </a:rPr>
              <a:t>Trude </a:t>
            </a:r>
            <a:r>
              <a:rPr lang="en-US" sz="1000" kern="0" dirty="0" err="1">
                <a:solidFill>
                  <a:srgbClr val="646464"/>
                </a:solidFill>
                <a:latin typeface="EYInterstate Light" panose="02000506000000020004" pitchFamily="2" charset="0"/>
              </a:rPr>
              <a:t>Wikdahl</a:t>
            </a:r>
            <a:endParaRPr lang="en-US" sz="1000" kern="0" dirty="0">
              <a:solidFill>
                <a:srgbClr val="646464"/>
              </a:solidFill>
              <a:latin typeface="EYInterstate Light" panose="02000506000000020004" pitchFamily="2" charset="0"/>
            </a:endParaRPr>
          </a:p>
          <a:p>
            <a:pPr>
              <a:spcAft>
                <a:spcPts val="0"/>
              </a:spcAft>
            </a:pPr>
            <a:r>
              <a:rPr lang="en-US" sz="1000" kern="0" dirty="0">
                <a:solidFill>
                  <a:srgbClr val="646464"/>
                </a:solidFill>
                <a:latin typeface="EYInterstate Light" panose="02000506000000020004" pitchFamily="2" charset="0"/>
              </a:rPr>
              <a:t>Head of municipal affairs for health and welfare </a:t>
            </a:r>
            <a:r>
              <a:rPr lang="en-US" sz="1000" kern="0" dirty="0" err="1">
                <a:solidFill>
                  <a:srgbClr val="646464"/>
                </a:solidFill>
                <a:latin typeface="EYInterstate Light" panose="02000506000000020004" pitchFamily="2" charset="0"/>
              </a:rPr>
              <a:t>Melhus</a:t>
            </a:r>
            <a:endParaRPr lang="en-US" sz="1000" kern="0" dirty="0">
              <a:solidFill>
                <a:srgbClr val="646464"/>
              </a:solidFill>
              <a:latin typeface="EYInterstate Light" panose="02000506000000020004" pitchFamily="2" charset="0"/>
            </a:endParaRPr>
          </a:p>
        </p:txBody>
      </p:sp>
      <p:sp>
        <p:nvSpPr>
          <p:cNvPr id="26" name="Rounded Rectangle 25"/>
          <p:cNvSpPr/>
          <p:nvPr/>
        </p:nvSpPr>
        <p:spPr>
          <a:xfrm>
            <a:off x="528623" y="5650992"/>
            <a:ext cx="5054600" cy="91247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kern="0" dirty="0">
                <a:solidFill>
                  <a:srgbClr val="646464"/>
                </a:solidFill>
                <a:latin typeface="EYInterstate Light" panose="02000506000000020004" pitchFamily="2" charset="0"/>
              </a:rPr>
              <a:t>"Our project started with the idea of making small improvements, and ended up as a service innovation</a:t>
            </a:r>
            <a:r>
              <a:rPr lang="en-US" sz="1200" kern="0" dirty="0">
                <a:solidFill>
                  <a:srgbClr val="646464"/>
                </a:solidFill>
                <a:latin typeface="EYInterstate Light" panose="02000506000000020004" pitchFamily="2" charset="0"/>
              </a:rPr>
              <a:t>"</a:t>
            </a:r>
          </a:p>
        </p:txBody>
      </p:sp>
      <p:sp>
        <p:nvSpPr>
          <p:cNvPr id="29" name="TextBox 28"/>
          <p:cNvSpPr txBox="1"/>
          <p:nvPr/>
        </p:nvSpPr>
        <p:spPr>
          <a:xfrm>
            <a:off x="3588336" y="6332405"/>
            <a:ext cx="2347683" cy="261610"/>
          </a:xfrm>
          <a:prstGeom prst="rect">
            <a:avLst/>
          </a:prstGeom>
          <a:noFill/>
        </p:spPr>
        <p:txBody>
          <a:bodyPr wrap="square" rtlCol="0">
            <a:spAutoFit/>
          </a:bodyPr>
          <a:lstStyle/>
          <a:p>
            <a:r>
              <a:rPr lang="en-US" sz="1050" kern="0" dirty="0">
                <a:solidFill>
                  <a:srgbClr val="646464"/>
                </a:solidFill>
                <a:latin typeface="EYInterstate Light" panose="02000506000000020004" pitchFamily="2" charset="0"/>
              </a:rPr>
              <a:t>Home care manager in </a:t>
            </a:r>
            <a:r>
              <a:rPr lang="en-US" sz="1050" kern="0" dirty="0" err="1">
                <a:solidFill>
                  <a:srgbClr val="646464"/>
                </a:solidFill>
                <a:latin typeface="EYInterstate Light" panose="02000506000000020004" pitchFamily="2" charset="0"/>
              </a:rPr>
              <a:t>Melhus</a:t>
            </a:r>
            <a:r>
              <a:rPr lang="en-US" sz="1050" kern="0" dirty="0">
                <a:solidFill>
                  <a:srgbClr val="646464"/>
                </a:solidFill>
                <a:latin typeface="EYInterstate Light" panose="02000506000000020004" pitchFamily="2" charset="0"/>
              </a:rPr>
              <a:t> </a:t>
            </a:r>
          </a:p>
        </p:txBody>
      </p:sp>
      <p:cxnSp>
        <p:nvCxnSpPr>
          <p:cNvPr id="31" name="Straight Connector 30"/>
          <p:cNvCxnSpPr/>
          <p:nvPr/>
        </p:nvCxnSpPr>
        <p:spPr>
          <a:xfrm flipH="1">
            <a:off x="5936019" y="1444957"/>
            <a:ext cx="7619" cy="5086538"/>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274356" y="1438007"/>
            <a:ext cx="4017975" cy="1938992"/>
          </a:xfrm>
          <a:prstGeom prst="rect">
            <a:avLst/>
          </a:prstGeom>
        </p:spPr>
        <p:txBody>
          <a:bodyPr wrap="square">
            <a:spAutoFit/>
          </a:bodyPr>
          <a:lstStyle/>
          <a:p>
            <a:r>
              <a:rPr lang="en-US" sz="1200" kern="0" dirty="0">
                <a:solidFill>
                  <a:srgbClr val="646464"/>
                </a:solidFill>
                <a:latin typeface="EYInterstate Light" panose="02000506000000020004" pitchFamily="2" charset="0"/>
              </a:rPr>
              <a:t>The Municipality of </a:t>
            </a:r>
            <a:r>
              <a:rPr lang="en-US" sz="1200" kern="0" dirty="0" err="1">
                <a:solidFill>
                  <a:srgbClr val="646464"/>
                </a:solidFill>
                <a:latin typeface="EYInterstate Light" panose="02000506000000020004" pitchFamily="2" charset="0"/>
              </a:rPr>
              <a:t>Randaberg</a:t>
            </a:r>
            <a:r>
              <a:rPr lang="en-US" sz="1200" kern="0" dirty="0">
                <a:solidFill>
                  <a:srgbClr val="646464"/>
                </a:solidFill>
                <a:latin typeface="EYInterstate Light" panose="02000506000000020004" pitchFamily="2" charset="0"/>
              </a:rPr>
              <a:t> is a pioneer in elderly reform with our "On the farm" project where people with dementia participate in daily activities related to farm life. </a:t>
            </a:r>
          </a:p>
          <a:p>
            <a:endParaRPr lang="nb-NO" sz="1200" kern="0" dirty="0">
              <a:solidFill>
                <a:srgbClr val="646464"/>
              </a:solidFill>
              <a:latin typeface="EYInterstate Light" panose="02000506000000020004" pitchFamily="2" charset="0"/>
            </a:endParaRPr>
          </a:p>
          <a:p>
            <a:r>
              <a:rPr lang="en-US" sz="1200" kern="0" dirty="0">
                <a:solidFill>
                  <a:srgbClr val="646464"/>
                </a:solidFill>
                <a:latin typeface="EYInterstate Light" panose="02000506000000020004" pitchFamily="2" charset="0"/>
              </a:rPr>
              <a:t>The project has kept people with dementia in the municipality out of institutions longer, which saves the municipality a lot of money and provides people with dementia with a meaningful daily life.</a:t>
            </a:r>
          </a:p>
          <a:p>
            <a:r>
              <a:rPr lang="nb-NO" sz="1200" kern="0" dirty="0">
                <a:solidFill>
                  <a:srgbClr val="646464"/>
                </a:solidFill>
                <a:latin typeface="EYInterstate Light" panose="02000506000000020004" pitchFamily="2" charset="0"/>
              </a:rPr>
              <a:t> </a:t>
            </a:r>
            <a:endParaRPr lang="en-US" sz="1200" kern="0" dirty="0">
              <a:solidFill>
                <a:srgbClr val="646464"/>
              </a:solidFill>
              <a:latin typeface="EYInterstate Light" panose="02000506000000020004" pitchFamily="2" charset="0"/>
            </a:endParaRPr>
          </a:p>
          <a:p>
            <a:pPr>
              <a:spcAft>
                <a:spcPts val="0"/>
              </a:spcAft>
            </a:pPr>
            <a:endParaRPr lang="en-US" sz="1200" kern="0" dirty="0">
              <a:solidFill>
                <a:srgbClr val="646464"/>
              </a:solidFill>
              <a:latin typeface="EYInterstate Light" panose="02000506000000020004" pitchFamily="2" charset="0"/>
            </a:endParaRPr>
          </a:p>
        </p:txBody>
      </p:sp>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47633" t="26666" r="21357" b="2134"/>
          <a:stretch/>
        </p:blipFill>
        <p:spPr>
          <a:xfrm>
            <a:off x="6184225" y="1444957"/>
            <a:ext cx="1041527" cy="1793543"/>
          </a:xfrm>
          <a:prstGeom prst="roundRect">
            <a:avLst/>
          </a:prstGeom>
        </p:spPr>
      </p:pic>
      <p:sp>
        <p:nvSpPr>
          <p:cNvPr id="34" name="Rectangle 33"/>
          <p:cNvSpPr/>
          <p:nvPr/>
        </p:nvSpPr>
        <p:spPr>
          <a:xfrm>
            <a:off x="6120216" y="3271536"/>
            <a:ext cx="1387007" cy="553998"/>
          </a:xfrm>
          <a:prstGeom prst="rect">
            <a:avLst/>
          </a:prstGeom>
        </p:spPr>
        <p:txBody>
          <a:bodyPr wrap="square">
            <a:spAutoFit/>
          </a:bodyPr>
          <a:lstStyle/>
          <a:p>
            <a:r>
              <a:rPr lang="en-US" sz="1000" kern="0" dirty="0" err="1">
                <a:solidFill>
                  <a:srgbClr val="646464"/>
                </a:solidFill>
                <a:latin typeface="EYInterstate Light" panose="02000506000000020004" pitchFamily="2" charset="0"/>
              </a:rPr>
              <a:t>Siw</a:t>
            </a:r>
            <a:r>
              <a:rPr lang="en-US" sz="1000" kern="0" dirty="0">
                <a:solidFill>
                  <a:srgbClr val="646464"/>
                </a:solidFill>
                <a:latin typeface="EYInterstate Light" panose="02000506000000020004" pitchFamily="2" charset="0"/>
              </a:rPr>
              <a:t> Diane </a:t>
            </a:r>
            <a:r>
              <a:rPr lang="en-US" sz="1000" kern="0" dirty="0" err="1">
                <a:solidFill>
                  <a:srgbClr val="646464"/>
                </a:solidFill>
                <a:latin typeface="EYInterstate Light" panose="02000506000000020004" pitchFamily="2" charset="0"/>
              </a:rPr>
              <a:t>Myhre</a:t>
            </a:r>
            <a:endParaRPr lang="en-US" sz="1000" kern="0" dirty="0">
              <a:solidFill>
                <a:srgbClr val="646464"/>
              </a:solidFill>
              <a:latin typeface="EYInterstate Light" panose="02000506000000020004" pitchFamily="2" charset="0"/>
            </a:endParaRPr>
          </a:p>
          <a:p>
            <a:r>
              <a:rPr lang="en-US" sz="1000" kern="0" dirty="0" err="1">
                <a:solidFill>
                  <a:srgbClr val="646464"/>
                </a:solidFill>
                <a:latin typeface="EYInterstate Light" panose="02000506000000020004" pitchFamily="2" charset="0"/>
              </a:rPr>
              <a:t>Muncipialitiy</a:t>
            </a:r>
            <a:r>
              <a:rPr lang="en-US" sz="1000" kern="0" dirty="0">
                <a:solidFill>
                  <a:srgbClr val="646464"/>
                </a:solidFill>
                <a:latin typeface="EYInterstate Light" panose="02000506000000020004" pitchFamily="2" charset="0"/>
              </a:rPr>
              <a:t> of </a:t>
            </a:r>
            <a:r>
              <a:rPr lang="en-US" sz="1000" kern="0" dirty="0" err="1">
                <a:solidFill>
                  <a:srgbClr val="646464"/>
                </a:solidFill>
                <a:latin typeface="EYInterstate Light" panose="02000506000000020004" pitchFamily="2" charset="0"/>
              </a:rPr>
              <a:t>Randaberg</a:t>
            </a:r>
            <a:r>
              <a:rPr lang="en-US" sz="1000" kern="0" dirty="0">
                <a:solidFill>
                  <a:srgbClr val="646464"/>
                </a:solidFill>
                <a:latin typeface="EYInterstate Light" panose="02000506000000020004" pitchFamily="2" charset="0"/>
              </a:rPr>
              <a:t> </a:t>
            </a:r>
          </a:p>
        </p:txBody>
      </p:sp>
      <p:sp>
        <p:nvSpPr>
          <p:cNvPr id="35" name="Rounded Rectangle 34"/>
          <p:cNvSpPr/>
          <p:nvPr/>
        </p:nvSpPr>
        <p:spPr>
          <a:xfrm>
            <a:off x="6305487" y="4627077"/>
            <a:ext cx="5083488" cy="190441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kern="0" dirty="0">
                <a:solidFill>
                  <a:srgbClr val="646464"/>
                </a:solidFill>
                <a:latin typeface="EYInterstate Light" panose="02000506000000020004" pitchFamily="2" charset="0"/>
              </a:rPr>
              <a:t>“ I learned about innovation and innovative thinking and that as a leader I had to dare to make a place for myself. I found the skills and learned some tools that I could use in the process of creating this project. I had very talented colleagues and professionals to advise me, and I managed to get local politicians to contribute funds to find professionals to get On the Farm running.”</a:t>
            </a:r>
          </a:p>
        </p:txBody>
      </p:sp>
      <p:sp>
        <p:nvSpPr>
          <p:cNvPr id="36" name="TextBox 35"/>
          <p:cNvSpPr txBox="1"/>
          <p:nvPr/>
        </p:nvSpPr>
        <p:spPr>
          <a:xfrm>
            <a:off x="9949512" y="6332405"/>
            <a:ext cx="2347683" cy="261610"/>
          </a:xfrm>
          <a:prstGeom prst="rect">
            <a:avLst/>
          </a:prstGeom>
          <a:noFill/>
        </p:spPr>
        <p:txBody>
          <a:bodyPr wrap="square" rtlCol="0">
            <a:spAutoFit/>
          </a:bodyPr>
          <a:lstStyle/>
          <a:p>
            <a:r>
              <a:rPr lang="en-US" sz="1050" kern="0" dirty="0" err="1">
                <a:solidFill>
                  <a:srgbClr val="646464"/>
                </a:solidFill>
                <a:latin typeface="EYInterstate Light" panose="02000506000000020004" pitchFamily="2" charset="0"/>
              </a:rPr>
              <a:t>Siw</a:t>
            </a:r>
            <a:r>
              <a:rPr lang="en-US" sz="1050" kern="0" dirty="0">
                <a:solidFill>
                  <a:srgbClr val="646464"/>
                </a:solidFill>
                <a:latin typeface="EYInterstate Light" panose="02000506000000020004" pitchFamily="2" charset="0"/>
              </a:rPr>
              <a:t> Diane </a:t>
            </a:r>
            <a:r>
              <a:rPr lang="en-US" sz="1050" kern="0" dirty="0" err="1">
                <a:solidFill>
                  <a:srgbClr val="646464"/>
                </a:solidFill>
                <a:latin typeface="EYInterstate Light" panose="02000506000000020004" pitchFamily="2" charset="0"/>
              </a:rPr>
              <a:t>Myhre</a:t>
            </a:r>
            <a:endParaRPr lang="en-US" sz="1050" kern="0" dirty="0">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273977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178230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422"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2805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971056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655"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Ellipse 33"/>
          <p:cNvSpPr/>
          <p:nvPr/>
        </p:nvSpPr>
        <p:spPr bwMode="gray">
          <a:xfrm>
            <a:off x="528623" y="449144"/>
            <a:ext cx="742590"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nb-NO" sz="3600" b="1" dirty="0">
                <a:solidFill>
                  <a:srgbClr val="FFFFFF"/>
                </a:solidFill>
                <a:latin typeface="Arial" panose="020B0604020202020204" pitchFamily="34" charset="0"/>
              </a:rPr>
              <a:t>2</a:t>
            </a:r>
            <a:endParaRPr lang="en-US" sz="3600" b="1" dirty="0">
              <a:solidFill>
                <a:srgbClr val="FFFFFF"/>
              </a:solidFill>
              <a:latin typeface="Arial" panose="020B0604020202020204" pitchFamily="34" charset="0"/>
            </a:endParaRPr>
          </a:p>
        </p:txBody>
      </p:sp>
      <p:sp>
        <p:nvSpPr>
          <p:cNvPr id="9" name="Rad 1"/>
          <p:cNvSpPr/>
          <p:nvPr/>
        </p:nvSpPr>
        <p:spPr bwMode="gray">
          <a:xfrm>
            <a:off x="437511" y="374222"/>
            <a:ext cx="924815"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10" name="TextBox 9"/>
          <p:cNvSpPr txBox="1"/>
          <p:nvPr/>
        </p:nvSpPr>
        <p:spPr>
          <a:xfrm>
            <a:off x="1477677" y="604155"/>
            <a:ext cx="3492267" cy="646331"/>
          </a:xfrm>
          <a:prstGeom prst="rect">
            <a:avLst/>
          </a:prstGeom>
          <a:noFill/>
        </p:spPr>
        <p:txBody>
          <a:bodyPr wrap="square" rtlCol="0">
            <a:spAutoFit/>
          </a:bodyPr>
          <a:lstStyle/>
          <a:p>
            <a:r>
              <a:rPr lang="en-US" b="1" dirty="0">
                <a:solidFill>
                  <a:srgbClr val="646464"/>
                </a:solidFill>
                <a:latin typeface="Arial" panose="020B0604020202020204" pitchFamily="34" charset="0"/>
                <a:cs typeface="Arial" charset="0"/>
              </a:rPr>
              <a:t>Agile workforce and network </a:t>
            </a:r>
          </a:p>
          <a:p>
            <a:endParaRPr lang="en-US" dirty="0"/>
          </a:p>
        </p:txBody>
      </p:sp>
      <p:sp>
        <p:nvSpPr>
          <p:cNvPr id="11" name="TextBox 10"/>
          <p:cNvSpPr txBox="1"/>
          <p:nvPr/>
        </p:nvSpPr>
        <p:spPr>
          <a:xfrm>
            <a:off x="623604" y="1393555"/>
            <a:ext cx="7329549" cy="3508653"/>
          </a:xfrm>
          <a:prstGeom prst="rect">
            <a:avLst/>
          </a:prstGeom>
          <a:noFill/>
        </p:spPr>
        <p:txBody>
          <a:bodyPr wrap="square" rtlCol="0">
            <a:spAutoFit/>
          </a:bodyPr>
          <a:lstStyle/>
          <a:p>
            <a:r>
              <a:rPr lang="en-US" sz="1400" kern="0" dirty="0">
                <a:solidFill>
                  <a:srgbClr val="646464"/>
                </a:solidFill>
                <a:latin typeface="EYInterstate Light" panose="02000506000000020004" pitchFamily="2" charset="0"/>
              </a:rPr>
              <a:t>Early in the programme, students comment om how important it is to share experience and ideas with each other. The keyword is networking. This is also highly underlined from the Norwegian Ministry of Health and Care Services and KS. To be relevant, not just during the </a:t>
            </a:r>
            <a:r>
              <a:rPr lang="en-US" sz="1400" kern="0" dirty="0" err="1">
                <a:solidFill>
                  <a:srgbClr val="646464"/>
                </a:solidFill>
                <a:latin typeface="EYInterstate Light" panose="02000506000000020004" pitchFamily="2" charset="0"/>
              </a:rPr>
              <a:t>programme</a:t>
            </a:r>
            <a:r>
              <a:rPr lang="en-US" sz="1400" kern="0" dirty="0">
                <a:solidFill>
                  <a:srgbClr val="646464"/>
                </a:solidFill>
                <a:latin typeface="EYInterstate Light" panose="02000506000000020004" pitchFamily="2" charset="0"/>
              </a:rPr>
              <a:t>, BI is in charge of seminars with national and international lecturers, inviting former and present students to take part. Here we share new research, best practice and also present students’ own project assignments. To be able to have a dialogue on a more daily basis, we have introduced “Differ” to the students. This is because we believe sharing cases and how to solve them in a good way brings the sector forward.</a:t>
            </a:r>
          </a:p>
          <a:p>
            <a:endParaRPr lang="en-US" sz="1400" kern="0" dirty="0">
              <a:solidFill>
                <a:srgbClr val="646464"/>
              </a:solidFill>
              <a:latin typeface="EYInterstate Light" panose="02000506000000020004" pitchFamily="2" charset="0"/>
            </a:endParaRPr>
          </a:p>
          <a:p>
            <a:r>
              <a:rPr lang="en-US" sz="1400" kern="0" dirty="0">
                <a:solidFill>
                  <a:srgbClr val="646464"/>
                </a:solidFill>
                <a:latin typeface="EYInterstate Light" panose="02000506000000020004" pitchFamily="2" charset="0"/>
              </a:rPr>
              <a:t>“Differ” is a communication platform for leadership development that is used for network, group work, mentoring and colleague guidance. Differ as an  chat-app works, along with Facebook, as a community and a leader network for all health leaders across the country during -  and even after completing - the programme.</a:t>
            </a:r>
          </a:p>
          <a:p>
            <a:endParaRPr lang="en-US" sz="1400" kern="0" dirty="0">
              <a:solidFill>
                <a:srgbClr val="646464"/>
              </a:solidFill>
              <a:latin typeface="EYInterstate Light" panose="02000506000000020004" pitchFamily="2" charset="0"/>
            </a:endParaRPr>
          </a:p>
          <a:p>
            <a:r>
              <a:rPr lang="en-US" sz="1400" dirty="0"/>
              <a:t> </a:t>
            </a:r>
          </a:p>
          <a:p>
            <a:endParaRPr lang="en-US" sz="1200" dirty="0"/>
          </a:p>
        </p:txBody>
      </p:sp>
      <p:sp>
        <p:nvSpPr>
          <p:cNvPr id="2" name="Rounded Rectangle 1"/>
          <p:cNvSpPr/>
          <p:nvPr/>
        </p:nvSpPr>
        <p:spPr>
          <a:xfrm>
            <a:off x="528622" y="4572000"/>
            <a:ext cx="4441323" cy="289316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200" kern="0" dirty="0">
                <a:solidFill>
                  <a:srgbClr val="646464"/>
                </a:solidFill>
                <a:latin typeface="EYInterstate Light" panose="02000506000000020004" pitchFamily="2" charset="0"/>
              </a:rPr>
              <a:t>The Programme Committee was established to organize alumni activities relevant for former and present students. They organize annual symposia focused on the broad current and future leadership challenges and solutions for primary health care. Head of the Committee is a faculty member in Healthcare Management and the first Minister of Health in Norway. An addition to members from BI, six former students who have written project assignments with impact on society are selected to the committee. The learning from this dialogue sessions goes both ways, keeping both faculty and students updated on current leadership issues and practice</a:t>
            </a:r>
          </a:p>
        </p:txBody>
      </p:sp>
      <p:pic>
        <p:nvPicPr>
          <p:cNvPr id="108559" name="Picture 4"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7711" y="5102945"/>
            <a:ext cx="2228297" cy="12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3" descr="image001"/>
          <p:cNvPicPr>
            <a:picLocks noChangeAspect="1" noChangeArrowheads="1"/>
          </p:cNvPicPr>
          <p:nvPr/>
        </p:nvPicPr>
        <p:blipFill rotWithShape="1">
          <a:blip r:embed="rId8">
            <a:extLst>
              <a:ext uri="{28A0092B-C50C-407E-A947-70E740481C1C}">
                <a14:useLocalDpi xmlns:a14="http://schemas.microsoft.com/office/drawing/2010/main" val="0"/>
              </a:ext>
            </a:extLst>
          </a:blip>
          <a:srcRect l="4602" t="16545" r="73637" b="2676"/>
          <a:stretch/>
        </p:blipFill>
        <p:spPr bwMode="auto">
          <a:xfrm>
            <a:off x="6345607" y="5233922"/>
            <a:ext cx="916698" cy="19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95900" y="6639520"/>
            <a:ext cx="751512" cy="307777"/>
          </a:xfrm>
          <a:prstGeom prst="rect">
            <a:avLst/>
          </a:prstGeom>
          <a:noFill/>
        </p:spPr>
        <p:txBody>
          <a:bodyPr wrap="square" rtlCol="0">
            <a:spAutoFit/>
          </a:bodyPr>
          <a:lstStyle/>
          <a:p>
            <a:r>
              <a:rPr lang="nb-NO" sz="1400" kern="0" dirty="0" err="1">
                <a:solidFill>
                  <a:srgbClr val="646464"/>
                </a:solidFill>
                <a:latin typeface="EYInterstate Light" panose="02000506000000020004" pitchFamily="2" charset="0"/>
              </a:rPr>
              <a:t>Differ</a:t>
            </a:r>
            <a:endParaRPr lang="en-US" sz="1400" kern="0" dirty="0">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44036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100633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980" name="think-cell Slide" r:id="rId10" imgW="415" imgH="416" progId="TCLayout.ActiveDocument.1">
                  <p:embed/>
                </p:oleObj>
              </mc:Choice>
              <mc:Fallback>
                <p:oleObj name="think-cell Slide" r:id="rId10" imgW="415" imgH="416"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1000" dirty="0">
              <a:sym typeface="+mn-lt"/>
            </a:endParaRPr>
          </a:p>
        </p:txBody>
      </p:sp>
      <p:sp>
        <p:nvSpPr>
          <p:cNvPr id="6" name="Ellipse 33"/>
          <p:cNvSpPr/>
          <p:nvPr/>
        </p:nvSpPr>
        <p:spPr bwMode="gray">
          <a:xfrm>
            <a:off x="528623" y="449144"/>
            <a:ext cx="742590" cy="747232"/>
          </a:xfrm>
          <a:prstGeom prst="ellipse">
            <a:avLst/>
          </a:prstGeom>
          <a:solidFill>
            <a:srgbClr val="808080"/>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r>
              <a:rPr lang="en-US" sz="3600" b="1" dirty="0">
                <a:solidFill>
                  <a:srgbClr val="FFFFFF"/>
                </a:solidFill>
                <a:latin typeface="Arial" panose="020B0604020202020204" pitchFamily="34" charset="0"/>
              </a:rPr>
              <a:t>3</a:t>
            </a:r>
          </a:p>
        </p:txBody>
      </p:sp>
      <p:sp>
        <p:nvSpPr>
          <p:cNvPr id="7" name="Rad 1"/>
          <p:cNvSpPr/>
          <p:nvPr/>
        </p:nvSpPr>
        <p:spPr bwMode="gray">
          <a:xfrm>
            <a:off x="437511" y="374222"/>
            <a:ext cx="924815" cy="930596"/>
          </a:xfrm>
          <a:prstGeom prst="donut">
            <a:avLst>
              <a:gd name="adj" fmla="val 11326"/>
            </a:avLst>
          </a:prstGeom>
          <a:solidFill>
            <a:schemeClr val="accent1">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ctr"/>
          <a:lstStyle/>
          <a:p>
            <a:pPr algn="ctr"/>
            <a:endParaRPr lang="en-US" dirty="0">
              <a:solidFill>
                <a:srgbClr val="000000"/>
              </a:solidFill>
            </a:endParaRPr>
          </a:p>
        </p:txBody>
      </p:sp>
      <p:sp>
        <p:nvSpPr>
          <p:cNvPr id="9" name="TextBox 8"/>
          <p:cNvSpPr txBox="1"/>
          <p:nvPr/>
        </p:nvSpPr>
        <p:spPr>
          <a:xfrm>
            <a:off x="1477678" y="604155"/>
            <a:ext cx="2848728" cy="646331"/>
          </a:xfrm>
          <a:prstGeom prst="rect">
            <a:avLst/>
          </a:prstGeom>
          <a:noFill/>
        </p:spPr>
        <p:txBody>
          <a:bodyPr wrap="square" rtlCol="0">
            <a:spAutoFit/>
          </a:bodyPr>
          <a:lstStyle/>
          <a:p>
            <a:r>
              <a:rPr lang="en-US" b="1" dirty="0">
                <a:solidFill>
                  <a:srgbClr val="646464"/>
                </a:solidFill>
                <a:latin typeface="Arial" panose="020B0604020202020204" pitchFamily="34" charset="0"/>
                <a:cs typeface="Arial" charset="0"/>
              </a:rPr>
              <a:t>Individual level</a:t>
            </a:r>
          </a:p>
          <a:p>
            <a:endParaRPr lang="en-US" dirty="0"/>
          </a:p>
        </p:txBody>
      </p:sp>
      <p:sp>
        <p:nvSpPr>
          <p:cNvPr id="10" name="TextBox 9"/>
          <p:cNvSpPr txBox="1"/>
          <p:nvPr/>
        </p:nvSpPr>
        <p:spPr>
          <a:xfrm>
            <a:off x="623605" y="1393555"/>
            <a:ext cx="5851623" cy="3416320"/>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The Directorate of Health hired the consulting company </a:t>
            </a:r>
            <a:r>
              <a:rPr lang="en-US" sz="1200" kern="0" dirty="0" err="1">
                <a:solidFill>
                  <a:srgbClr val="646464"/>
                </a:solidFill>
                <a:latin typeface="EYInterstate Light" panose="02000506000000020004" pitchFamily="2" charset="0"/>
              </a:rPr>
              <a:t>Rambøll</a:t>
            </a:r>
            <a:r>
              <a:rPr lang="en-US" sz="1200" kern="0" dirty="0">
                <a:solidFill>
                  <a:srgbClr val="646464"/>
                </a:solidFill>
                <a:latin typeface="EYInterstate Light" panose="02000506000000020004" pitchFamily="2" charset="0"/>
              </a:rPr>
              <a:t> to do an independent evaluation of the initiative. The report was delivered in 2018 and some of the key findings in the evaluation were:</a:t>
            </a:r>
          </a:p>
          <a:p>
            <a:r>
              <a:rPr lang="en-US" sz="1200" kern="0" dirty="0">
                <a:solidFill>
                  <a:srgbClr val="646464"/>
                </a:solidFill>
                <a:latin typeface="EYInterstate Light" panose="02000506000000020004" pitchFamily="2" charset="0"/>
              </a:rPr>
              <a:t>Participants say that the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to a high degree has helped them to </a:t>
            </a:r>
          </a:p>
          <a:p>
            <a:pPr marL="228600" indent="-228600">
              <a:buFont typeface="+mj-lt"/>
              <a:buAutoNum type="alphaLcParenR"/>
            </a:pPr>
            <a:r>
              <a:rPr lang="en-US" sz="1200" kern="0" dirty="0">
                <a:solidFill>
                  <a:srgbClr val="646464"/>
                </a:solidFill>
                <a:latin typeface="EYInterstate Light" panose="02000506000000020004" pitchFamily="2" charset="0"/>
              </a:rPr>
              <a:t>Be more confident in their leadership role</a:t>
            </a:r>
          </a:p>
          <a:p>
            <a:pPr marL="228600" indent="-228600">
              <a:buFont typeface="+mj-lt"/>
              <a:buAutoNum type="alphaLcParenR"/>
            </a:pPr>
            <a:r>
              <a:rPr lang="en-US" sz="1200" kern="0" dirty="0">
                <a:solidFill>
                  <a:srgbClr val="646464"/>
                </a:solidFill>
                <a:latin typeface="EYInterstate Light" panose="02000506000000020004" pitchFamily="2" charset="0"/>
              </a:rPr>
              <a:t>Be more innovative </a:t>
            </a:r>
          </a:p>
          <a:p>
            <a:pPr marL="228600" indent="-228600">
              <a:buFont typeface="+mj-lt"/>
              <a:buAutoNum type="alphaLcParenR"/>
            </a:pPr>
            <a:r>
              <a:rPr lang="en-US" sz="1200" kern="0" dirty="0">
                <a:solidFill>
                  <a:srgbClr val="646464"/>
                </a:solidFill>
                <a:latin typeface="EYInterstate Light" panose="02000506000000020004" pitchFamily="2" charset="0"/>
              </a:rPr>
              <a:t>Increase their execution abilities </a:t>
            </a:r>
          </a:p>
          <a:p>
            <a:endParaRPr lang="en-US" sz="1200" kern="0" dirty="0">
              <a:solidFill>
                <a:srgbClr val="646464"/>
              </a:solidFill>
              <a:latin typeface="EYInterstate Light" panose="02000506000000020004" pitchFamily="2" charset="0"/>
            </a:endParaRPr>
          </a:p>
          <a:p>
            <a:pPr lvl="0"/>
            <a:r>
              <a:rPr lang="en-US" sz="1200" kern="0" dirty="0">
                <a:solidFill>
                  <a:srgbClr val="646464"/>
                </a:solidFill>
                <a:latin typeface="EYInterstate Light" panose="02000506000000020004" pitchFamily="2" charset="0"/>
              </a:rPr>
              <a:t>Interviews done with colleagues of participants show that the participants have greatly improved their competence though the programme and have succeeded in strengthening their leadership roles. The programme has improved the leaders’ abilities to initiate change and innovation projects.</a:t>
            </a:r>
          </a:p>
          <a:p>
            <a:pPr lvl="0"/>
            <a:endParaRPr lang="en-US" sz="1200" kern="0" dirty="0">
              <a:solidFill>
                <a:srgbClr val="646464"/>
              </a:solidFill>
              <a:latin typeface="EYInterstate Light" panose="02000506000000020004" pitchFamily="2" charset="0"/>
            </a:endParaRPr>
          </a:p>
          <a:p>
            <a:pPr lvl="0"/>
            <a:r>
              <a:rPr lang="en-US" sz="1200" kern="0" dirty="0">
                <a:solidFill>
                  <a:srgbClr val="646464"/>
                </a:solidFill>
                <a:latin typeface="EYInterstate Light" panose="02000506000000020004" pitchFamily="2" charset="0"/>
              </a:rPr>
              <a:t>BI has done its own surveys of student satisfaction. The total overall satisfaction score for the class of spring 2018 (55 students) was 8.7 out of 10.</a:t>
            </a:r>
          </a:p>
          <a:p>
            <a:pPr marL="285750" indent="-285750">
              <a:buFont typeface="Arial" panose="020B0604020202020204" pitchFamily="34" charset="0"/>
              <a:buChar char="•"/>
            </a:pPr>
            <a:endParaRPr lang="en-US" sz="1200" kern="0" dirty="0">
              <a:solidFill>
                <a:srgbClr val="646464"/>
              </a:solidFill>
              <a:latin typeface="EYInterstate Light" panose="02000506000000020004" pitchFamily="2" charset="0"/>
            </a:endParaRPr>
          </a:p>
          <a:p>
            <a:pPr marL="285750" indent="-285750">
              <a:buFont typeface="Arial" panose="020B0604020202020204" pitchFamily="34" charset="0"/>
              <a:buChar char="•"/>
            </a:pPr>
            <a:endParaRPr lang="en-US" sz="1200" dirty="0"/>
          </a:p>
          <a:p>
            <a:endParaRPr lang="en-US" sz="1200" dirty="0"/>
          </a:p>
        </p:txBody>
      </p:sp>
      <p:sp>
        <p:nvSpPr>
          <p:cNvPr id="11" name="Flowchart: Alternate Process 10"/>
          <p:cNvSpPr/>
          <p:nvPr/>
        </p:nvSpPr>
        <p:spPr>
          <a:xfrm>
            <a:off x="6596009" y="346289"/>
            <a:ext cx="5455578" cy="2618893"/>
          </a:xfrm>
          <a:prstGeom prst="flowChartAlternateProcess">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816162" y="663867"/>
            <a:ext cx="5235425" cy="1550168"/>
          </a:xfrm>
          <a:prstGeom prst="rect">
            <a:avLst/>
          </a:prstGeom>
          <a:noFill/>
        </p:spPr>
        <p:txBody>
          <a:bodyPr wrap="square" rtlCol="0">
            <a:spAutoFit/>
          </a:bodyPr>
          <a:lstStyle/>
          <a:p>
            <a:pPr>
              <a:lnSpc>
                <a:spcPct val="90000"/>
              </a:lnSpc>
              <a:spcBef>
                <a:spcPts val="1000"/>
              </a:spcBef>
            </a:pPr>
            <a:r>
              <a:rPr lang="en-US" sz="1200" kern="0" dirty="0">
                <a:solidFill>
                  <a:srgbClr val="646464"/>
                </a:solidFill>
                <a:latin typeface="EYInterstate Light" panose="02000506000000020004" pitchFamily="2" charset="0"/>
              </a:rPr>
              <a:t>“The most important thing for me was becoming aware of how my working life and influence from other leaders had shaped my leadership style and limited the scope of my actions. </a:t>
            </a:r>
          </a:p>
          <a:p>
            <a:pPr>
              <a:lnSpc>
                <a:spcPct val="90000"/>
              </a:lnSpc>
              <a:spcBef>
                <a:spcPts val="1000"/>
              </a:spcBef>
            </a:pPr>
            <a:r>
              <a:rPr lang="en-US" sz="1200" kern="0" dirty="0">
                <a:solidFill>
                  <a:srgbClr val="646464"/>
                </a:solidFill>
                <a:latin typeface="EYInterstate Light" panose="02000506000000020004" pitchFamily="2" charset="0"/>
              </a:rPr>
              <a:t/>
            </a:r>
            <a:br>
              <a:rPr lang="en-US" sz="1200" kern="0" dirty="0">
                <a:solidFill>
                  <a:srgbClr val="646464"/>
                </a:solidFill>
                <a:latin typeface="EYInterstate Light" panose="02000506000000020004" pitchFamily="2" charset="0"/>
              </a:rPr>
            </a:br>
            <a:r>
              <a:rPr lang="en-US" sz="1200" kern="0" dirty="0">
                <a:solidFill>
                  <a:srgbClr val="646464"/>
                </a:solidFill>
                <a:latin typeface="EYInterstate Light" panose="02000506000000020004" pitchFamily="2" charset="0"/>
              </a:rPr>
              <a:t>Knowledge, motivation and reflection during and after the master's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have contributed to the fact that I can now envision a future that I create and form. I have realized that, as a manager, I can create meaning contexts so employees interpret a situation in the direction I want. I look forward to the continuation of this master's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a:t>
            </a:r>
          </a:p>
        </p:txBody>
      </p:sp>
      <p:sp>
        <p:nvSpPr>
          <p:cNvPr id="14" name="TextBox 13"/>
          <p:cNvSpPr txBox="1"/>
          <p:nvPr/>
        </p:nvSpPr>
        <p:spPr>
          <a:xfrm>
            <a:off x="8906051" y="2372173"/>
            <a:ext cx="3365689" cy="246221"/>
          </a:xfrm>
          <a:prstGeom prst="rect">
            <a:avLst/>
          </a:prstGeom>
          <a:noFill/>
        </p:spPr>
        <p:txBody>
          <a:bodyPr wrap="square" rtlCol="0">
            <a:spAutoFit/>
          </a:bodyPr>
          <a:lstStyle/>
          <a:p>
            <a:r>
              <a:rPr lang="en-US" sz="1000" kern="0" dirty="0">
                <a:solidFill>
                  <a:srgbClr val="646464"/>
                </a:solidFill>
                <a:latin typeface="EYInterstate Light" panose="02000506000000020004" pitchFamily="2" charset="0"/>
              </a:rPr>
              <a:t>Tanja </a:t>
            </a:r>
            <a:r>
              <a:rPr lang="en-US" sz="1000" kern="0" dirty="0" err="1">
                <a:solidFill>
                  <a:srgbClr val="646464"/>
                </a:solidFill>
                <a:latin typeface="EYInterstate Light" panose="02000506000000020004" pitchFamily="2" charset="0"/>
              </a:rPr>
              <a:t>Tomasevic</a:t>
            </a:r>
            <a:r>
              <a:rPr lang="en-US" sz="1000" kern="0" dirty="0">
                <a:solidFill>
                  <a:srgbClr val="646464"/>
                </a:solidFill>
                <a:latin typeface="EYInterstate Light" panose="02000506000000020004" pitchFamily="2" charset="0"/>
              </a:rPr>
              <a:t>, Head physician of section</a:t>
            </a:r>
          </a:p>
        </p:txBody>
      </p:sp>
      <p:pic>
        <p:nvPicPr>
          <p:cNvPr id="15" name="Picture 14"/>
          <p:cNvPicPr>
            <a:picLocks noChangeAspect="1"/>
          </p:cNvPicPr>
          <p:nvPr/>
        </p:nvPicPr>
        <p:blipFill rotWithShape="1">
          <a:blip r:embed="rId12"/>
          <a:srcRect l="16908" t="3722" r="15848" b="19618"/>
          <a:stretch/>
        </p:blipFill>
        <p:spPr>
          <a:xfrm>
            <a:off x="5773335" y="346288"/>
            <a:ext cx="1078786" cy="1058238"/>
          </a:xfrm>
          <a:prstGeom prst="ellipse">
            <a:avLst/>
          </a:prstGeom>
        </p:spPr>
      </p:pic>
      <p:graphicFrame>
        <p:nvGraphicFramePr>
          <p:cNvPr id="26" name="Chart 25"/>
          <p:cNvGraphicFramePr/>
          <p:nvPr>
            <p:custDataLst>
              <p:tags r:id="rId4"/>
            </p:custDataLst>
            <p:extLst>
              <p:ext uri="{D42A27DB-BD31-4B8C-83A1-F6EECF244321}">
                <p14:modId xmlns:p14="http://schemas.microsoft.com/office/powerpoint/2010/main" val="735094922"/>
              </p:ext>
            </p:extLst>
          </p:nvPr>
        </p:nvGraphicFramePr>
        <p:xfrm>
          <a:off x="3363913" y="4518025"/>
          <a:ext cx="2660650" cy="1885950"/>
        </p:xfrm>
        <a:graphic>
          <a:graphicData uri="http://schemas.openxmlformats.org/drawingml/2006/chart">
            <c:chart xmlns:c="http://schemas.openxmlformats.org/drawingml/2006/chart" xmlns:r="http://schemas.openxmlformats.org/officeDocument/2006/relationships" r:id="rId13"/>
          </a:graphicData>
        </a:graphic>
      </p:graphicFrame>
      <p:sp>
        <p:nvSpPr>
          <p:cNvPr id="19" name="Text Placeholder 2"/>
          <p:cNvSpPr>
            <a:spLocks noGrp="1"/>
          </p:cNvSpPr>
          <p:nvPr>
            <p:custDataLst>
              <p:tags r:id="rId5"/>
            </p:custDataLst>
          </p:nvPr>
        </p:nvSpPr>
        <p:spPr bwMode="auto">
          <a:xfrm>
            <a:off x="2247900" y="5965825"/>
            <a:ext cx="1112838"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sz="1000" dirty="0">
                <a:sym typeface="+mn-lt"/>
              </a:rPr>
              <a:t>Overall competence</a:t>
            </a:r>
          </a:p>
        </p:txBody>
      </p:sp>
      <p:sp>
        <p:nvSpPr>
          <p:cNvPr id="16" name="Text Placeholder 2"/>
          <p:cNvSpPr>
            <a:spLocks noGrp="1"/>
          </p:cNvSpPr>
          <p:nvPr>
            <p:custDataLst>
              <p:tags r:id="rId6"/>
            </p:custDataLst>
          </p:nvPr>
        </p:nvSpPr>
        <p:spPr bwMode="auto">
          <a:xfrm>
            <a:off x="2247900" y="4818063"/>
            <a:ext cx="601663"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8FEE50FC-5FE8-4B9A-B006-97905DB06791}" type="datetime'K''n''''o''''''''''''''''wl''e''''''d''''''''''''g''''''e'' '">
              <a:rPr lang="en-US" altLang="en-US" sz="1000" smtClean="0">
                <a:sym typeface="+mn-lt"/>
              </a:rPr>
              <a:pPr marL="0" indent="0">
                <a:spcBef>
                  <a:spcPct val="0"/>
                </a:spcBef>
                <a:spcAft>
                  <a:spcPct val="0"/>
                </a:spcAft>
                <a:buNone/>
              </a:pPr>
              <a:t>Knowledge </a:t>
            </a:fld>
            <a:endParaRPr lang="en-US" sz="1000" dirty="0">
              <a:sym typeface="+mn-lt"/>
            </a:endParaRPr>
          </a:p>
        </p:txBody>
      </p:sp>
      <p:sp>
        <p:nvSpPr>
          <p:cNvPr id="18" name="Text Placeholder 2"/>
          <p:cNvSpPr>
            <a:spLocks noGrp="1"/>
          </p:cNvSpPr>
          <p:nvPr>
            <p:custDataLst>
              <p:tags r:id="rId7"/>
            </p:custDataLst>
          </p:nvPr>
        </p:nvSpPr>
        <p:spPr bwMode="auto">
          <a:xfrm>
            <a:off x="2247900" y="5391150"/>
            <a:ext cx="250825" cy="1365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9E767601-9288-4B26-B4D2-AFD41F0008C2}" type="datetime'''''''S''''ki''''''''''''''''''''''''''''l''''''ls'">
              <a:rPr lang="en-US" altLang="en-US" sz="1000" smtClean="0">
                <a:sym typeface="+mn-lt"/>
              </a:rPr>
              <a:pPr marL="0" indent="0">
                <a:spcBef>
                  <a:spcPct val="0"/>
                </a:spcBef>
                <a:spcAft>
                  <a:spcPct val="0"/>
                </a:spcAft>
                <a:buNone/>
              </a:pPr>
              <a:t>Skills</a:t>
            </a:fld>
            <a:endParaRPr lang="en-US" sz="1000" dirty="0">
              <a:sym typeface="+mn-lt"/>
            </a:endParaRPr>
          </a:p>
        </p:txBody>
      </p:sp>
      <p:sp>
        <p:nvSpPr>
          <p:cNvPr id="49" name="TextBox 48"/>
          <p:cNvSpPr txBox="1"/>
          <p:nvPr/>
        </p:nvSpPr>
        <p:spPr>
          <a:xfrm>
            <a:off x="559134" y="4636014"/>
            <a:ext cx="1595873" cy="1569660"/>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From </a:t>
            </a:r>
            <a:r>
              <a:rPr lang="en-US" sz="1200" kern="0" dirty="0" err="1">
                <a:solidFill>
                  <a:srgbClr val="646464"/>
                </a:solidFill>
                <a:latin typeface="EYInterstate Light" panose="02000506000000020004" pitchFamily="2" charset="0"/>
              </a:rPr>
              <a:t>Rambøll</a:t>
            </a:r>
            <a:r>
              <a:rPr lang="en-US" sz="1200" kern="0" dirty="0">
                <a:solidFill>
                  <a:srgbClr val="646464"/>
                </a:solidFill>
                <a:latin typeface="EYInterstate Light" panose="02000506000000020004" pitchFamily="2" charset="0"/>
              </a:rPr>
              <a:t> evaluation  the participants score (1- 6 scale)</a:t>
            </a:r>
          </a:p>
          <a:p>
            <a:r>
              <a:rPr lang="en-US" sz="1200" kern="0" dirty="0">
                <a:solidFill>
                  <a:srgbClr val="646464"/>
                </a:solidFill>
                <a:latin typeface="EYInterstate Light" panose="02000506000000020004" pitchFamily="2" charset="0"/>
              </a:rPr>
              <a:t>"To what extent does the programme promote changes for you as a leader "</a:t>
            </a:r>
          </a:p>
        </p:txBody>
      </p:sp>
      <p:grpSp>
        <p:nvGrpSpPr>
          <p:cNvPr id="79" name="Group 78"/>
          <p:cNvGrpSpPr/>
          <p:nvPr/>
        </p:nvGrpSpPr>
        <p:grpSpPr>
          <a:xfrm>
            <a:off x="3230681" y="6349404"/>
            <a:ext cx="2927113" cy="374569"/>
            <a:chOff x="1185621" y="5160614"/>
            <a:chExt cx="2927113" cy="374569"/>
          </a:xfrm>
        </p:grpSpPr>
        <p:sp>
          <p:nvSpPr>
            <p:cNvPr id="61" name="TextBox 60"/>
            <p:cNvSpPr txBox="1"/>
            <p:nvPr/>
          </p:nvSpPr>
          <p:spPr>
            <a:xfrm>
              <a:off x="1365742" y="5198215"/>
              <a:ext cx="125412" cy="246221"/>
            </a:xfrm>
            <a:prstGeom prst="rect">
              <a:avLst/>
            </a:prstGeom>
            <a:noFill/>
          </p:spPr>
          <p:txBody>
            <a:bodyPr wrap="square" rtlCol="0">
              <a:spAutoFit/>
            </a:bodyPr>
            <a:lstStyle/>
            <a:p>
              <a:r>
                <a:rPr lang="en-US" sz="1000" dirty="0"/>
                <a:t>1</a:t>
              </a:r>
            </a:p>
          </p:txBody>
        </p:sp>
        <p:sp>
          <p:nvSpPr>
            <p:cNvPr id="62" name="TextBox 61"/>
            <p:cNvSpPr txBox="1"/>
            <p:nvPr/>
          </p:nvSpPr>
          <p:spPr>
            <a:xfrm>
              <a:off x="3835131" y="5160614"/>
              <a:ext cx="125412" cy="246221"/>
            </a:xfrm>
            <a:prstGeom prst="rect">
              <a:avLst/>
            </a:prstGeom>
            <a:noFill/>
          </p:spPr>
          <p:txBody>
            <a:bodyPr wrap="square" rtlCol="0">
              <a:spAutoFit/>
            </a:bodyPr>
            <a:lstStyle/>
            <a:p>
              <a:r>
                <a:rPr lang="en-US" sz="1000" dirty="0"/>
                <a:t>6</a:t>
              </a:r>
            </a:p>
          </p:txBody>
        </p:sp>
        <p:sp>
          <p:nvSpPr>
            <p:cNvPr id="63" name="TextBox 62"/>
            <p:cNvSpPr txBox="1"/>
            <p:nvPr/>
          </p:nvSpPr>
          <p:spPr>
            <a:xfrm>
              <a:off x="1185621" y="5319739"/>
              <a:ext cx="611065" cy="215444"/>
            </a:xfrm>
            <a:prstGeom prst="rect">
              <a:avLst/>
            </a:prstGeom>
            <a:noFill/>
          </p:spPr>
          <p:txBody>
            <a:bodyPr wrap="none" rtlCol="0">
              <a:spAutoFit/>
            </a:bodyPr>
            <a:lstStyle/>
            <a:p>
              <a:r>
                <a:rPr lang="en-US" sz="800" dirty="0"/>
                <a:t>Very little </a:t>
              </a:r>
            </a:p>
          </p:txBody>
        </p:sp>
        <p:sp>
          <p:nvSpPr>
            <p:cNvPr id="64" name="TextBox 63"/>
            <p:cNvSpPr txBox="1"/>
            <p:nvPr/>
          </p:nvSpPr>
          <p:spPr>
            <a:xfrm>
              <a:off x="3423122" y="5283724"/>
              <a:ext cx="689612" cy="215444"/>
            </a:xfrm>
            <a:prstGeom prst="rect">
              <a:avLst/>
            </a:prstGeom>
            <a:noFill/>
          </p:spPr>
          <p:txBody>
            <a:bodyPr wrap="none" rtlCol="0">
              <a:spAutoFit/>
            </a:bodyPr>
            <a:lstStyle/>
            <a:p>
              <a:r>
                <a:rPr lang="en-US" sz="800" dirty="0"/>
                <a:t>High degree</a:t>
              </a:r>
            </a:p>
          </p:txBody>
        </p:sp>
      </p:grpSp>
      <p:sp>
        <p:nvSpPr>
          <p:cNvPr id="65" name="Flowchart: Alternate Process 64"/>
          <p:cNvSpPr/>
          <p:nvPr/>
        </p:nvSpPr>
        <p:spPr>
          <a:xfrm>
            <a:off x="6596427" y="3971224"/>
            <a:ext cx="5455578" cy="2432751"/>
          </a:xfrm>
          <a:prstGeom prst="flowChartAlternateProcess">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rgbClr val="646464"/>
                </a:solidFill>
                <a:latin typeface="EYInterstate Light" panose="02000506000000020004" pitchFamily="2" charset="0"/>
              </a:rPr>
              <a:t>"The </a:t>
            </a:r>
            <a:r>
              <a:rPr lang="en-US" sz="1200" kern="0" dirty="0" err="1">
                <a:solidFill>
                  <a:srgbClr val="646464"/>
                </a:solidFill>
                <a:latin typeface="EYInterstate Light" panose="02000506000000020004" pitchFamily="2" charset="0"/>
              </a:rPr>
              <a:t>programme</a:t>
            </a:r>
            <a:r>
              <a:rPr lang="en-US" sz="1200" kern="0" dirty="0">
                <a:solidFill>
                  <a:srgbClr val="646464"/>
                </a:solidFill>
                <a:latin typeface="EYInterstate Light" panose="02000506000000020004" pitchFamily="2" charset="0"/>
              </a:rPr>
              <a:t> contributes to good learning environments and high-paced learning. The pedagogical design seems to promote a form of learning and training that will influence the individual student's workplace, and in the long term for the sector as a whole."</a:t>
            </a:r>
          </a:p>
          <a:p>
            <a:pPr algn="ctr"/>
            <a:endParaRPr lang="en-US" sz="1200" kern="0" dirty="0">
              <a:solidFill>
                <a:srgbClr val="646464"/>
              </a:solidFill>
              <a:latin typeface="EYInterstate Light" panose="02000506000000020004" pitchFamily="2" charset="0"/>
            </a:endParaRPr>
          </a:p>
          <a:p>
            <a:pPr algn="ctr"/>
            <a:endParaRPr lang="en-US" sz="1200" kern="0" dirty="0">
              <a:solidFill>
                <a:srgbClr val="646464"/>
              </a:solidFill>
              <a:latin typeface="EYInterstate Light" panose="02000506000000020004" pitchFamily="2" charset="0"/>
            </a:endParaRPr>
          </a:p>
          <a:p>
            <a:pPr algn="ctr"/>
            <a:r>
              <a:rPr lang="en-US" sz="1200" kern="0" dirty="0">
                <a:solidFill>
                  <a:srgbClr val="646464"/>
                </a:solidFill>
                <a:latin typeface="EYInterstate Light" panose="02000506000000020004" pitchFamily="2" charset="0"/>
              </a:rPr>
              <a:t>"Guidance from colleagues was valuable and they showed me that a manager in my municipality  faces the same challenges and opportunities as managers in other municipalities"</a:t>
            </a:r>
          </a:p>
        </p:txBody>
      </p:sp>
      <p:sp>
        <p:nvSpPr>
          <p:cNvPr id="67" name="TextBox 66"/>
          <p:cNvSpPr txBox="1"/>
          <p:nvPr/>
        </p:nvSpPr>
        <p:spPr>
          <a:xfrm>
            <a:off x="9857668" y="6111874"/>
            <a:ext cx="3365689" cy="246221"/>
          </a:xfrm>
          <a:prstGeom prst="rect">
            <a:avLst/>
          </a:prstGeom>
          <a:noFill/>
        </p:spPr>
        <p:txBody>
          <a:bodyPr wrap="square" rtlCol="0">
            <a:spAutoFit/>
          </a:bodyPr>
          <a:lstStyle/>
          <a:p>
            <a:r>
              <a:rPr lang="en-US" sz="1000" kern="0" dirty="0">
                <a:solidFill>
                  <a:srgbClr val="646464"/>
                </a:solidFill>
                <a:latin typeface="EYInterstate Light" panose="02000506000000020004" pitchFamily="2" charset="0"/>
              </a:rPr>
              <a:t>Nursing home </a:t>
            </a:r>
            <a:r>
              <a:rPr lang="en-US" sz="1000" kern="0" dirty="0" err="1">
                <a:solidFill>
                  <a:srgbClr val="646464"/>
                </a:solidFill>
                <a:latin typeface="EYInterstate Light" panose="02000506000000020004" pitchFamily="2" charset="0"/>
              </a:rPr>
              <a:t>managaer</a:t>
            </a:r>
            <a:endParaRPr lang="en-US" sz="1000" kern="0" dirty="0">
              <a:solidFill>
                <a:srgbClr val="646464"/>
              </a:solidFill>
              <a:latin typeface="EYInterstate Light" panose="02000506000000020004" pitchFamily="2" charset="0"/>
            </a:endParaRPr>
          </a:p>
        </p:txBody>
      </p:sp>
      <p:sp>
        <p:nvSpPr>
          <p:cNvPr id="68" name="TextBox 67"/>
          <p:cNvSpPr txBox="1"/>
          <p:nvPr/>
        </p:nvSpPr>
        <p:spPr>
          <a:xfrm>
            <a:off x="10272480" y="5043389"/>
            <a:ext cx="1686632" cy="246221"/>
          </a:xfrm>
          <a:prstGeom prst="rect">
            <a:avLst/>
          </a:prstGeom>
          <a:noFill/>
        </p:spPr>
        <p:txBody>
          <a:bodyPr wrap="square" rtlCol="0">
            <a:spAutoFit/>
          </a:bodyPr>
          <a:lstStyle/>
          <a:p>
            <a:r>
              <a:rPr lang="en-US" sz="1000" kern="0" dirty="0">
                <a:solidFill>
                  <a:srgbClr val="646464"/>
                </a:solidFill>
                <a:latin typeface="EYInterstate Light" panose="02000506000000020004" pitchFamily="2" charset="0"/>
              </a:rPr>
              <a:t>Middle manager </a:t>
            </a:r>
          </a:p>
        </p:txBody>
      </p:sp>
    </p:spTree>
    <p:extLst>
      <p:ext uri="{BB962C8B-B14F-4D97-AF65-F5344CB8AC3E}">
        <p14:creationId xmlns:p14="http://schemas.microsoft.com/office/powerpoint/2010/main" val="168350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318736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95"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p:cNvPicPr>
            <a:picLocks noChangeAspect="1"/>
          </p:cNvPicPr>
          <p:nvPr/>
        </p:nvPicPr>
        <p:blipFill>
          <a:blip r:embed="rId6"/>
          <a:stretch>
            <a:fillRect/>
          </a:stretch>
        </p:blipFill>
        <p:spPr>
          <a:xfrm>
            <a:off x="5864996" y="4490569"/>
            <a:ext cx="1036077" cy="1088669"/>
          </a:xfrm>
          <a:prstGeom prst="rect">
            <a:avLst/>
          </a:prstGeom>
        </p:spPr>
      </p:pic>
      <p:pic>
        <p:nvPicPr>
          <p:cNvPr id="6" name="Picture 5"/>
          <p:cNvPicPr>
            <a:picLocks noChangeAspect="1"/>
          </p:cNvPicPr>
          <p:nvPr/>
        </p:nvPicPr>
        <p:blipFill>
          <a:blip r:embed="rId7"/>
          <a:stretch>
            <a:fillRect/>
          </a:stretch>
        </p:blipFill>
        <p:spPr>
          <a:xfrm>
            <a:off x="3007925" y="4453585"/>
            <a:ext cx="1088671" cy="1088671"/>
          </a:xfrm>
          <a:prstGeom prst="rect">
            <a:avLst/>
          </a:prstGeom>
        </p:spPr>
      </p:pic>
      <p:pic>
        <p:nvPicPr>
          <p:cNvPr id="7" name="Picture 6"/>
          <p:cNvPicPr>
            <a:picLocks noChangeAspect="1"/>
          </p:cNvPicPr>
          <p:nvPr/>
        </p:nvPicPr>
        <p:blipFill>
          <a:blip r:embed="rId8"/>
          <a:stretch>
            <a:fillRect/>
          </a:stretch>
        </p:blipFill>
        <p:spPr>
          <a:xfrm>
            <a:off x="7270741" y="4490569"/>
            <a:ext cx="970999" cy="1099751"/>
          </a:xfrm>
          <a:prstGeom prst="rect">
            <a:avLst/>
          </a:prstGeom>
        </p:spPr>
      </p:pic>
      <p:pic>
        <p:nvPicPr>
          <p:cNvPr id="8" name="Picture 7"/>
          <p:cNvPicPr>
            <a:picLocks noChangeAspect="1"/>
          </p:cNvPicPr>
          <p:nvPr/>
        </p:nvPicPr>
        <p:blipFill>
          <a:blip r:embed="rId9"/>
          <a:stretch>
            <a:fillRect/>
          </a:stretch>
        </p:blipFill>
        <p:spPr>
          <a:xfrm>
            <a:off x="1537488" y="4423710"/>
            <a:ext cx="1059320" cy="1099752"/>
          </a:xfrm>
          <a:prstGeom prst="rect">
            <a:avLst/>
          </a:prstGeom>
        </p:spPr>
      </p:pic>
      <p:pic>
        <p:nvPicPr>
          <p:cNvPr id="9" name="Picture 8"/>
          <p:cNvPicPr>
            <a:picLocks noChangeAspect="1"/>
          </p:cNvPicPr>
          <p:nvPr/>
        </p:nvPicPr>
        <p:blipFill>
          <a:blip r:embed="rId10"/>
          <a:stretch>
            <a:fillRect/>
          </a:stretch>
        </p:blipFill>
        <p:spPr>
          <a:xfrm>
            <a:off x="4505573" y="4453585"/>
            <a:ext cx="1023641" cy="1128095"/>
          </a:xfrm>
          <a:prstGeom prst="rect">
            <a:avLst/>
          </a:prstGeom>
        </p:spPr>
      </p:pic>
      <p:pic>
        <p:nvPicPr>
          <p:cNvPr id="10" name="Picture 9"/>
          <p:cNvPicPr>
            <a:picLocks noChangeAspect="1"/>
          </p:cNvPicPr>
          <p:nvPr/>
        </p:nvPicPr>
        <p:blipFill>
          <a:blip r:embed="rId11"/>
          <a:stretch>
            <a:fillRect/>
          </a:stretch>
        </p:blipFill>
        <p:spPr>
          <a:xfrm>
            <a:off x="4810756" y="1738620"/>
            <a:ext cx="1054240" cy="1124515"/>
          </a:xfrm>
          <a:prstGeom prst="rect">
            <a:avLst/>
          </a:prstGeom>
        </p:spPr>
      </p:pic>
      <p:pic>
        <p:nvPicPr>
          <p:cNvPr id="11" name="Picture 10"/>
          <p:cNvPicPr>
            <a:picLocks noChangeAspect="1"/>
          </p:cNvPicPr>
          <p:nvPr/>
        </p:nvPicPr>
        <p:blipFill>
          <a:blip r:embed="rId12"/>
          <a:stretch>
            <a:fillRect/>
          </a:stretch>
        </p:blipFill>
        <p:spPr>
          <a:xfrm>
            <a:off x="7732574" y="1694961"/>
            <a:ext cx="936680" cy="1102784"/>
          </a:xfrm>
          <a:prstGeom prst="rect">
            <a:avLst/>
          </a:prstGeom>
        </p:spPr>
      </p:pic>
      <p:pic>
        <p:nvPicPr>
          <p:cNvPr id="12" name="Picture 11"/>
          <p:cNvPicPr>
            <a:picLocks noChangeAspect="1"/>
          </p:cNvPicPr>
          <p:nvPr/>
        </p:nvPicPr>
        <p:blipFill>
          <a:blip r:embed="rId13"/>
          <a:stretch>
            <a:fillRect/>
          </a:stretch>
        </p:blipFill>
        <p:spPr>
          <a:xfrm>
            <a:off x="1582427" y="1779726"/>
            <a:ext cx="1014381" cy="1134876"/>
          </a:xfrm>
          <a:prstGeom prst="rect">
            <a:avLst/>
          </a:prstGeom>
        </p:spPr>
      </p:pic>
      <p:sp>
        <p:nvSpPr>
          <p:cNvPr id="13" name="Rectangle 12"/>
          <p:cNvSpPr/>
          <p:nvPr/>
        </p:nvSpPr>
        <p:spPr>
          <a:xfrm>
            <a:off x="2722790" y="1589703"/>
            <a:ext cx="1931395" cy="1466940"/>
          </a:xfrm>
          <a:prstGeom prst="rect">
            <a:avLst/>
          </a:prstGeom>
        </p:spPr>
        <p:txBody>
          <a:bodyPr wrap="squar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Professor and </a:t>
            </a:r>
            <a:r>
              <a:rPr lang="en-GB" sz="1200" kern="0">
                <a:solidFill>
                  <a:srgbClr val="646464"/>
                </a:solidFill>
                <a:latin typeface="EYInterstate Light" panose="02000506000000020004" pitchFamily="2" charset="0"/>
              </a:rPr>
              <a:t>programme director, </a:t>
            </a:r>
            <a:r>
              <a:rPr lang="en-GB" sz="1200" kern="0" dirty="0">
                <a:solidFill>
                  <a:srgbClr val="646464"/>
                </a:solidFill>
                <a:latin typeface="EYInterstate Light" panose="02000506000000020004" pitchFamily="2" charset="0"/>
              </a:rPr>
              <a:t>Thomas Hoholm, Head of faculty team, has a strong background working with entrepreneurship, innovation and accelerators. </a:t>
            </a:r>
            <a:endParaRPr lang="nb-NO" sz="1200" kern="0" dirty="0">
              <a:solidFill>
                <a:srgbClr val="646464"/>
              </a:solidFill>
              <a:latin typeface="EYInterstate Light" panose="02000506000000020004" pitchFamily="2" charset="0"/>
            </a:endParaRPr>
          </a:p>
        </p:txBody>
      </p:sp>
      <p:sp>
        <p:nvSpPr>
          <p:cNvPr id="14" name="Rectangle 13"/>
          <p:cNvSpPr/>
          <p:nvPr/>
        </p:nvSpPr>
        <p:spPr>
          <a:xfrm>
            <a:off x="5946772" y="1659983"/>
            <a:ext cx="1650401" cy="1068049"/>
          </a:xfrm>
          <a:prstGeom prst="rect">
            <a:avLst/>
          </a:prstGeom>
        </p:spPr>
        <p:txBody>
          <a:bodyPr wrap="squar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Werner Christie, Norway’s former Minister of Health and Senior Lecturer at BI</a:t>
            </a:r>
            <a:endParaRPr lang="nb-NO" sz="1200" kern="0" dirty="0">
              <a:solidFill>
                <a:srgbClr val="646464"/>
              </a:solidFill>
              <a:latin typeface="EYInterstate Light" panose="02000506000000020004" pitchFamily="2" charset="0"/>
            </a:endParaRPr>
          </a:p>
        </p:txBody>
      </p:sp>
      <p:sp>
        <p:nvSpPr>
          <p:cNvPr id="15" name="Rectangle 14"/>
          <p:cNvSpPr/>
          <p:nvPr/>
        </p:nvSpPr>
        <p:spPr>
          <a:xfrm>
            <a:off x="8889760" y="1659983"/>
            <a:ext cx="1906864" cy="1080424"/>
          </a:xfrm>
          <a:prstGeom prst="rect">
            <a:avLst/>
          </a:prstGeom>
        </p:spPr>
        <p:txBody>
          <a:bodyPr wrap="squar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Bjørn Erik Mørk, Associate Professor of Innovation and </a:t>
            </a:r>
            <a:r>
              <a:rPr lang="en-US" sz="1200" kern="0" dirty="0">
                <a:solidFill>
                  <a:srgbClr val="646464"/>
                </a:solidFill>
                <a:latin typeface="EYInterstate Light" panose="02000506000000020004" pitchFamily="2" charset="0"/>
              </a:rPr>
              <a:t>Associate Dean for the PhD specialization in Innovation and Entrepreneurship</a:t>
            </a:r>
            <a:r>
              <a:rPr lang="en-GB" sz="1200" kern="0" dirty="0">
                <a:solidFill>
                  <a:srgbClr val="646464"/>
                </a:solidFill>
                <a:latin typeface="EYInterstate Light" panose="02000506000000020004" pitchFamily="2" charset="0"/>
              </a:rPr>
              <a:t> </a:t>
            </a:r>
            <a:endParaRPr lang="nb-NO" sz="1200" kern="0" dirty="0">
              <a:solidFill>
                <a:srgbClr val="646464"/>
              </a:solidFill>
              <a:latin typeface="EYInterstate Light" panose="02000506000000020004" pitchFamily="2" charset="0"/>
            </a:endParaRPr>
          </a:p>
        </p:txBody>
      </p:sp>
      <p:sp>
        <p:nvSpPr>
          <p:cNvPr id="16" name="Rectangle 15"/>
          <p:cNvSpPr/>
          <p:nvPr/>
        </p:nvSpPr>
        <p:spPr>
          <a:xfrm>
            <a:off x="1395376" y="3804029"/>
            <a:ext cx="2826415" cy="36721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b="1" dirty="0">
                <a:solidFill>
                  <a:srgbClr val="646464"/>
                </a:solidFill>
                <a:latin typeface="Arial" panose="020B0604020202020204" pitchFamily="34" charset="0"/>
                <a:cs typeface="Arial" charset="0"/>
              </a:rPr>
              <a:t>The administrative team</a:t>
            </a:r>
            <a:endParaRPr lang="nb-NO" b="1" dirty="0">
              <a:solidFill>
                <a:srgbClr val="646464"/>
              </a:solidFill>
              <a:latin typeface="Arial" panose="020B0604020202020204" pitchFamily="34" charset="0"/>
              <a:cs typeface="Arial" charset="0"/>
            </a:endParaRPr>
          </a:p>
        </p:txBody>
      </p:sp>
      <p:sp>
        <p:nvSpPr>
          <p:cNvPr id="17" name="Rectangle 16"/>
          <p:cNvSpPr/>
          <p:nvPr/>
        </p:nvSpPr>
        <p:spPr>
          <a:xfrm>
            <a:off x="4610804" y="5627903"/>
            <a:ext cx="1139110" cy="277576"/>
          </a:xfrm>
          <a:prstGeom prst="rect">
            <a:avLst/>
          </a:prstGeom>
        </p:spPr>
        <p:txBody>
          <a:bodyPr wrap="squar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Rita Tveiten</a:t>
            </a:r>
            <a:endParaRPr lang="nb-NO" sz="1200" kern="0" dirty="0">
              <a:solidFill>
                <a:srgbClr val="646464"/>
              </a:solidFill>
              <a:latin typeface="EYInterstate Light" panose="02000506000000020004" pitchFamily="2" charset="0"/>
            </a:endParaRPr>
          </a:p>
        </p:txBody>
      </p:sp>
      <p:sp>
        <p:nvSpPr>
          <p:cNvPr id="18" name="Rectangle 17"/>
          <p:cNvSpPr/>
          <p:nvPr/>
        </p:nvSpPr>
        <p:spPr>
          <a:xfrm>
            <a:off x="1661948" y="5613831"/>
            <a:ext cx="968535" cy="27757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Nina Elstad</a:t>
            </a:r>
            <a:endParaRPr lang="nb-NO" sz="1200" kern="0" dirty="0">
              <a:solidFill>
                <a:srgbClr val="646464"/>
              </a:solidFill>
              <a:latin typeface="EYInterstate Light" panose="02000506000000020004" pitchFamily="2" charset="0"/>
            </a:endParaRPr>
          </a:p>
        </p:txBody>
      </p:sp>
      <p:sp>
        <p:nvSpPr>
          <p:cNvPr id="19" name="Rectangle 18"/>
          <p:cNvSpPr/>
          <p:nvPr/>
        </p:nvSpPr>
        <p:spPr>
          <a:xfrm>
            <a:off x="3089088" y="5627903"/>
            <a:ext cx="995785" cy="27757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Hilde Nordli</a:t>
            </a:r>
            <a:endParaRPr lang="nb-NO" sz="1200" kern="0" dirty="0">
              <a:solidFill>
                <a:srgbClr val="646464"/>
              </a:solidFill>
              <a:latin typeface="EYInterstate Light" panose="02000506000000020004" pitchFamily="2" charset="0"/>
            </a:endParaRPr>
          </a:p>
        </p:txBody>
      </p:sp>
      <p:sp>
        <p:nvSpPr>
          <p:cNvPr id="20" name="Rectangle 19"/>
          <p:cNvSpPr/>
          <p:nvPr/>
        </p:nvSpPr>
        <p:spPr>
          <a:xfrm>
            <a:off x="5782100" y="5627902"/>
            <a:ext cx="1329210" cy="27757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Beate Halvorsen</a:t>
            </a:r>
            <a:endParaRPr lang="nb-NO" sz="1200" kern="0" dirty="0">
              <a:solidFill>
                <a:srgbClr val="646464"/>
              </a:solidFill>
              <a:latin typeface="EYInterstate Light" panose="02000506000000020004" pitchFamily="2" charset="0"/>
            </a:endParaRPr>
          </a:p>
        </p:txBody>
      </p:sp>
      <p:sp>
        <p:nvSpPr>
          <p:cNvPr id="21" name="Rectangle 20"/>
          <p:cNvSpPr/>
          <p:nvPr/>
        </p:nvSpPr>
        <p:spPr>
          <a:xfrm>
            <a:off x="7303593" y="5590320"/>
            <a:ext cx="1055097" cy="27757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200" kern="0" dirty="0">
                <a:solidFill>
                  <a:srgbClr val="646464"/>
                </a:solidFill>
                <a:latin typeface="EYInterstate Light" panose="02000506000000020004" pitchFamily="2" charset="0"/>
              </a:rPr>
              <a:t>Beate Nilsen</a:t>
            </a:r>
            <a:endParaRPr lang="nb-NO" sz="1200" kern="0" dirty="0">
              <a:solidFill>
                <a:srgbClr val="646464"/>
              </a:solidFill>
              <a:latin typeface="EYInterstate Light" panose="02000506000000020004" pitchFamily="2" charset="0"/>
            </a:endParaRPr>
          </a:p>
        </p:txBody>
      </p:sp>
      <p:sp>
        <p:nvSpPr>
          <p:cNvPr id="22" name="Rectangle 21"/>
          <p:cNvSpPr/>
          <p:nvPr/>
        </p:nvSpPr>
        <p:spPr>
          <a:xfrm>
            <a:off x="1395376" y="940147"/>
            <a:ext cx="2531462" cy="367216"/>
          </a:xfrm>
          <a:prstGeom prst="rect">
            <a:avLst/>
          </a:prstGeom>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b="1" dirty="0">
                <a:solidFill>
                  <a:srgbClr val="646464"/>
                </a:solidFill>
                <a:latin typeface="Arial" panose="020B0604020202020204" pitchFamily="34" charset="0"/>
                <a:cs typeface="Arial" charset="0"/>
              </a:rPr>
              <a:t>The lead faculty team</a:t>
            </a:r>
            <a:endParaRPr lang="nb-NO" b="1" dirty="0">
              <a:solidFill>
                <a:srgbClr val="646464"/>
              </a:solidFill>
              <a:latin typeface="Arial" panose="020B0604020202020204" pitchFamily="34" charset="0"/>
              <a:cs typeface="Arial" charset="0"/>
            </a:endParaRPr>
          </a:p>
        </p:txBody>
      </p:sp>
    </p:spTree>
    <p:extLst>
      <p:ext uri="{BB962C8B-B14F-4D97-AF65-F5344CB8AC3E}">
        <p14:creationId xmlns:p14="http://schemas.microsoft.com/office/powerpoint/2010/main" val="242202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89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3" name="think-cell Slide" r:id="rId4" imgW="415" imgH="416" progId="TCLayout.ActiveDocument.1">
                  <p:embed/>
                </p:oleObj>
              </mc:Choice>
              <mc:Fallback>
                <p:oleObj name="think-cell Slide" r:id="rId4" imgW="415"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p:cNvSpPr/>
          <p:nvPr/>
        </p:nvSpPr>
        <p:spPr>
          <a:xfrm>
            <a:off x="784224" y="1686501"/>
            <a:ext cx="10464800" cy="4893647"/>
          </a:xfrm>
          <a:prstGeom prst="rect">
            <a:avLst/>
          </a:prstGeom>
        </p:spPr>
        <p:txBody>
          <a:bodyPr wrap="square">
            <a:spAutoFit/>
          </a:bodyPr>
          <a:lstStyle/>
          <a:p>
            <a:r>
              <a:rPr lang="en-US" sz="1200" kern="0" dirty="0" smtClean="0">
                <a:solidFill>
                  <a:srgbClr val="646464"/>
                </a:solidFill>
                <a:latin typeface="EYInterstate Light" panose="02000506000000020004" pitchFamily="2" charset="0"/>
              </a:rPr>
              <a:t>There are two parallel and complementary ‘learning tracks’ within the </a:t>
            </a:r>
            <a:r>
              <a:rPr lang="en-US" sz="1200" kern="0" dirty="0" err="1" smtClean="0">
                <a:solidFill>
                  <a:srgbClr val="646464"/>
                </a:solidFill>
                <a:latin typeface="EYInterstate Light" panose="02000506000000020004" pitchFamily="2" charset="0"/>
              </a:rPr>
              <a:t>programme</a:t>
            </a:r>
            <a:r>
              <a:rPr lang="en-US" sz="1200" kern="0" dirty="0" smtClean="0">
                <a:solidFill>
                  <a:srgbClr val="646464"/>
                </a:solidFill>
                <a:latin typeface="EYInterstate Light" panose="02000506000000020004" pitchFamily="2" charset="0"/>
              </a:rPr>
              <a:t>:</a:t>
            </a:r>
          </a:p>
          <a:p>
            <a:pPr marL="342900" indent="-342900">
              <a:buAutoNum type="arabicPeriod"/>
            </a:pPr>
            <a:r>
              <a:rPr lang="en-US" sz="1200" kern="0" dirty="0" smtClean="0">
                <a:solidFill>
                  <a:srgbClr val="646464"/>
                </a:solidFill>
                <a:latin typeface="EYInterstate Light" panose="02000506000000020004" pitchFamily="2" charset="0"/>
              </a:rPr>
              <a:t>Changing the organization through an innovation/change/improvement project (done in groups or by individuals) </a:t>
            </a:r>
          </a:p>
          <a:p>
            <a:pPr marL="800100" lvl="1" indent="-342900">
              <a:buAutoNum type="arabicPeriod"/>
            </a:pPr>
            <a:r>
              <a:rPr lang="en-US" sz="1200" kern="0" dirty="0" smtClean="0">
                <a:solidFill>
                  <a:srgbClr val="646464"/>
                </a:solidFill>
                <a:latin typeface="EYInterstate Light" panose="02000506000000020004" pitchFamily="2" charset="0"/>
              </a:rPr>
              <a:t>Starting from the insight (from entrepreneurship) that no service proposition survives its first meeting with users, the first task is to identify an important problem, and to explore it with stakeholders such as service users, colleagues, top management and related services, leading to reformulating the problem statement, and anchoring the project with stakeholders. </a:t>
            </a:r>
          </a:p>
          <a:p>
            <a:pPr marL="800100" lvl="1" indent="-342900">
              <a:buAutoNum type="arabicPeriod"/>
            </a:pPr>
            <a:r>
              <a:rPr lang="en-US" sz="1200" kern="0" dirty="0" smtClean="0">
                <a:solidFill>
                  <a:srgbClr val="646464"/>
                </a:solidFill>
                <a:latin typeface="EYInterstate Light" panose="02000506000000020004" pitchFamily="2" charset="0"/>
              </a:rPr>
              <a:t>The next three stages consist of (a) proposing a solution, (b) testing core aspects of the solution with stakeholders through prototyping or change interventions, and (c) involving users in evaluating and reformulating the solution proposition, before embarking on another round of testing. And then another one. </a:t>
            </a:r>
          </a:p>
          <a:p>
            <a:pPr marL="800100" lvl="1" indent="-342900">
              <a:buAutoNum type="arabicPeriod"/>
            </a:pPr>
            <a:r>
              <a:rPr lang="en-US" sz="1200" kern="0" dirty="0" smtClean="0">
                <a:solidFill>
                  <a:srgbClr val="646464"/>
                </a:solidFill>
                <a:latin typeface="EYInterstate Light" panose="02000506000000020004" pitchFamily="2" charset="0"/>
              </a:rPr>
              <a:t>Ultimately, during this process, the change initiative is not only tested and validated, it is also already fully or partially implemented into regular practice. However, this process is also designed so that ‘negative’ outcomes are possible: The proposition may be falsified, or turn out to be more complex than anticipated. This is very important and valuable learning to participating managers. </a:t>
            </a:r>
          </a:p>
          <a:p>
            <a:pPr marL="800100" lvl="1" indent="-342900">
              <a:buAutoNum type="arabicPeriod"/>
            </a:pPr>
            <a:r>
              <a:rPr lang="en-US" sz="1200" kern="0" dirty="0" smtClean="0">
                <a:solidFill>
                  <a:srgbClr val="646464"/>
                </a:solidFill>
                <a:latin typeface="EYInterstate Light" panose="02000506000000020004" pitchFamily="2" charset="0"/>
              </a:rPr>
              <a:t>The exam paper is used to (a) document the innovation and change process, and (b) use academic knowledge to reflect upon and discuss the process and its outcomes. </a:t>
            </a:r>
          </a:p>
          <a:p>
            <a:pPr marL="342900" indent="-342900">
              <a:buAutoNum type="arabicPeriod"/>
            </a:pPr>
            <a:endParaRPr lang="en-US" sz="1200" kern="0" dirty="0" smtClean="0">
              <a:solidFill>
                <a:srgbClr val="646464"/>
              </a:solidFill>
              <a:latin typeface="EYInterstate Light" panose="02000506000000020004" pitchFamily="2" charset="0"/>
            </a:endParaRPr>
          </a:p>
          <a:p>
            <a:pPr marL="342900" indent="-342900">
              <a:buAutoNum type="arabicPeriod"/>
            </a:pPr>
            <a:r>
              <a:rPr lang="en-US" sz="1200" kern="0" dirty="0" smtClean="0">
                <a:solidFill>
                  <a:srgbClr val="646464"/>
                </a:solidFill>
                <a:latin typeface="EYInterstate Light" panose="02000506000000020004" pitchFamily="2" charset="0"/>
              </a:rPr>
              <a:t>Developing leadership through the personal leadership development journey. Most Norwegian healthcare managers are healthcare professionals by training, while not </a:t>
            </a:r>
            <a:r>
              <a:rPr lang="en-US" sz="1200" kern="0" dirty="0" err="1" smtClean="0">
                <a:solidFill>
                  <a:srgbClr val="646464"/>
                </a:solidFill>
                <a:latin typeface="EYInterstate Light" panose="02000506000000020004" pitchFamily="2" charset="0"/>
              </a:rPr>
              <a:t>necesssarily</a:t>
            </a:r>
            <a:r>
              <a:rPr lang="en-US" sz="1200" kern="0" dirty="0" smtClean="0">
                <a:solidFill>
                  <a:srgbClr val="646464"/>
                </a:solidFill>
                <a:latin typeface="EYInterstate Light" panose="02000506000000020004" pitchFamily="2" charset="0"/>
              </a:rPr>
              <a:t> having studied leadership and management. The complexity and challenge of leading in turbulent times, however, requires each and every healthcare manager to develop their leadership roles and skills to an accordingly professional level. The leadership development track starts with knowledge of evidence based leadership, and personal assessments through a Big 5 personality test, and a scientific 360 degree feedback exercise within the leader’s organization. Then, leadership goals are established, and training, reflecting and sharing will happen within and between every remaining </a:t>
            </a:r>
            <a:r>
              <a:rPr lang="en-US" sz="1200" kern="0" dirty="0" err="1" smtClean="0">
                <a:solidFill>
                  <a:srgbClr val="646464"/>
                </a:solidFill>
                <a:latin typeface="EYInterstate Light" panose="02000506000000020004" pitchFamily="2" charset="0"/>
              </a:rPr>
              <a:t>programme</a:t>
            </a:r>
            <a:r>
              <a:rPr lang="en-US" sz="1200" kern="0" dirty="0" smtClean="0">
                <a:solidFill>
                  <a:srgbClr val="646464"/>
                </a:solidFill>
                <a:latin typeface="EYInterstate Light" panose="02000506000000020004" pitchFamily="2" charset="0"/>
              </a:rPr>
              <a:t> module. A personal logbook is used for individual documentation and reflection. An individual home exam by the end of the </a:t>
            </a:r>
            <a:r>
              <a:rPr lang="en-US" sz="1200" kern="0" dirty="0" err="1" smtClean="0">
                <a:solidFill>
                  <a:srgbClr val="646464"/>
                </a:solidFill>
                <a:latin typeface="EYInterstate Light" panose="02000506000000020004" pitchFamily="2" charset="0"/>
              </a:rPr>
              <a:t>programme</a:t>
            </a:r>
            <a:r>
              <a:rPr lang="en-US" sz="1200" kern="0" dirty="0" smtClean="0">
                <a:solidFill>
                  <a:srgbClr val="646464"/>
                </a:solidFill>
                <a:latin typeface="EYInterstate Light" panose="02000506000000020004" pitchFamily="2" charset="0"/>
              </a:rPr>
              <a:t> is used to help students describe and use knowledge to reflect on their leadership development process.</a:t>
            </a:r>
          </a:p>
          <a:p>
            <a:endParaRPr lang="en-US" sz="1200" kern="0" dirty="0" smtClean="0">
              <a:solidFill>
                <a:srgbClr val="646464"/>
              </a:solidFill>
              <a:latin typeface="EYInterstate Light" panose="02000506000000020004" pitchFamily="2" charset="0"/>
            </a:endParaRPr>
          </a:p>
          <a:p>
            <a:r>
              <a:rPr lang="en-US" sz="1200" kern="0" dirty="0" smtClean="0">
                <a:solidFill>
                  <a:srgbClr val="646464"/>
                </a:solidFill>
                <a:latin typeface="EYInterstate Light" panose="02000506000000020004" pitchFamily="2" charset="0"/>
              </a:rPr>
              <a:t>          Academic coaching is intensified during the two last modules, to help the students report, reflect on and discuss their processes and outcomes in terms of related research bases knowledge.</a:t>
            </a:r>
            <a:endParaRPr lang="en-US" sz="1200" kern="0" dirty="0">
              <a:solidFill>
                <a:srgbClr val="646464"/>
              </a:solidFill>
              <a:latin typeface="EYInterstate Light" panose="02000506000000020004" pitchFamily="2" charset="0"/>
            </a:endParaRPr>
          </a:p>
        </p:txBody>
      </p:sp>
      <p:sp>
        <p:nvSpPr>
          <p:cNvPr id="6" name="Rectangle 5"/>
          <p:cNvSpPr/>
          <p:nvPr/>
        </p:nvSpPr>
        <p:spPr>
          <a:xfrm>
            <a:off x="784224" y="433457"/>
            <a:ext cx="8074025" cy="1400383"/>
          </a:xfrm>
          <a:prstGeom prst="rect">
            <a:avLst/>
          </a:prstGeom>
        </p:spPr>
        <p:txBody>
          <a:bodyPr wrap="square">
            <a:spAutoFit/>
          </a:bodyPr>
          <a:lstStyle/>
          <a:p>
            <a:pPr lvl="0"/>
            <a:r>
              <a:rPr lang="en-US" sz="3700" b="1" kern="0" dirty="0">
                <a:solidFill>
                  <a:prstClr val="black">
                    <a:lumMod val="50000"/>
                    <a:lumOff val="50000"/>
                  </a:prstClr>
                </a:solidFill>
                <a:latin typeface="EYInterstate Light" panose="02000506000000020004" pitchFamily="2" charset="0"/>
              </a:rPr>
              <a:t>Appendix </a:t>
            </a:r>
            <a:r>
              <a:rPr lang="en-US" sz="3700" b="1" kern="0" dirty="0" smtClean="0">
                <a:solidFill>
                  <a:prstClr val="black">
                    <a:lumMod val="50000"/>
                    <a:lumOff val="50000"/>
                  </a:prstClr>
                </a:solidFill>
                <a:latin typeface="EYInterstate Light" panose="02000506000000020004" pitchFamily="2" charset="0"/>
              </a:rPr>
              <a:t>1</a:t>
            </a:r>
            <a:endParaRPr lang="en-US" sz="3700" b="1" kern="0" dirty="0">
              <a:solidFill>
                <a:prstClr val="black">
                  <a:lumMod val="50000"/>
                  <a:lumOff val="50000"/>
                </a:prstClr>
              </a:solidFill>
              <a:latin typeface="EYInterstate Light" panose="02000506000000020004" pitchFamily="2" charset="0"/>
            </a:endParaRPr>
          </a:p>
          <a:p>
            <a:pPr lvl="0"/>
            <a:r>
              <a:rPr lang="en-US" sz="2400" b="1" kern="0" dirty="0" err="1" smtClean="0">
                <a:solidFill>
                  <a:prstClr val="black">
                    <a:lumMod val="50000"/>
                    <a:lumOff val="50000"/>
                  </a:prstClr>
                </a:solidFill>
                <a:latin typeface="EYInterstate Light" panose="02000506000000020004" pitchFamily="2" charset="0"/>
              </a:rPr>
              <a:t>Programme</a:t>
            </a:r>
            <a:r>
              <a:rPr lang="en-US" sz="2400" b="1" kern="0" dirty="0" smtClean="0">
                <a:solidFill>
                  <a:prstClr val="black">
                    <a:lumMod val="50000"/>
                    <a:lumOff val="50000"/>
                  </a:prstClr>
                </a:solidFill>
                <a:latin typeface="EYInterstate Light" panose="02000506000000020004" pitchFamily="2" charset="0"/>
              </a:rPr>
              <a:t> </a:t>
            </a:r>
            <a:r>
              <a:rPr lang="en-US" sz="2400" b="1" kern="0" dirty="0">
                <a:solidFill>
                  <a:prstClr val="black">
                    <a:lumMod val="50000"/>
                    <a:lumOff val="50000"/>
                  </a:prstClr>
                </a:solidFill>
                <a:latin typeface="EYInterstate Light" panose="02000506000000020004" pitchFamily="2" charset="0"/>
              </a:rPr>
              <a:t>description </a:t>
            </a:r>
            <a:br>
              <a:rPr lang="en-US" sz="2400" b="1" kern="0" dirty="0">
                <a:solidFill>
                  <a:prstClr val="black">
                    <a:lumMod val="50000"/>
                    <a:lumOff val="50000"/>
                  </a:prstClr>
                </a:solidFill>
                <a:latin typeface="EYInterstate Light" panose="02000506000000020004" pitchFamily="2" charset="0"/>
              </a:rPr>
            </a:br>
            <a:endParaRPr lang="en-US" sz="2400" b="1" kern="0" dirty="0">
              <a:solidFill>
                <a:prstClr val="black">
                  <a:lumMod val="50000"/>
                  <a:lumOff val="50000"/>
                </a:prstClr>
              </a:solidFill>
              <a:latin typeface="EYInterstate Light" panose="02000506000000020004" pitchFamily="2" charset="0"/>
            </a:endParaRPr>
          </a:p>
        </p:txBody>
      </p:sp>
    </p:spTree>
    <p:extLst>
      <p:ext uri="{BB962C8B-B14F-4D97-AF65-F5344CB8AC3E}">
        <p14:creationId xmlns:p14="http://schemas.microsoft.com/office/powerpoint/2010/main" val="19892688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7" name="think-cell Slide" r:id="rId4" imgW="415" imgH="416" progId="TCLayout.ActiveDocument.1">
                  <p:embed/>
                </p:oleObj>
              </mc:Choice>
              <mc:Fallback>
                <p:oleObj name="think-cell Slide" r:id="rId4" imgW="415"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7" name="Table 6"/>
          <p:cNvGraphicFramePr>
            <a:graphicFrameLocks noGrp="1"/>
          </p:cNvGraphicFramePr>
          <p:nvPr>
            <p:extLst/>
          </p:nvPr>
        </p:nvGraphicFramePr>
        <p:xfrm>
          <a:off x="900738" y="1770452"/>
          <a:ext cx="7280571" cy="4697023"/>
        </p:xfrm>
        <a:graphic>
          <a:graphicData uri="http://schemas.openxmlformats.org/drawingml/2006/table">
            <a:tbl>
              <a:tblPr firstRow="1" bandRow="1">
                <a:tableStyleId>{073A0DAA-6AF3-43AB-8588-CEC1D06C72B9}</a:tableStyleId>
              </a:tblPr>
              <a:tblGrid>
                <a:gridCol w="2160601">
                  <a:extLst>
                    <a:ext uri="{9D8B030D-6E8A-4147-A177-3AD203B41FA5}">
                      <a16:colId xmlns:a16="http://schemas.microsoft.com/office/drawing/2014/main" val="20000"/>
                    </a:ext>
                  </a:extLst>
                </a:gridCol>
                <a:gridCol w="5119970">
                  <a:extLst>
                    <a:ext uri="{9D8B030D-6E8A-4147-A177-3AD203B41FA5}">
                      <a16:colId xmlns:a16="http://schemas.microsoft.com/office/drawing/2014/main" val="20001"/>
                    </a:ext>
                  </a:extLst>
                </a:gridCol>
              </a:tblGrid>
              <a:tr h="401026">
                <a:tc gridSpan="2">
                  <a:txBody>
                    <a:bodyPr/>
                    <a:lstStyle/>
                    <a:p>
                      <a:endParaRPr lang="en-US" sz="1400" dirty="0" smtClean="0">
                        <a:solidFill>
                          <a:schemeClr val="bg1">
                            <a:lumMod val="50000"/>
                          </a:schemeClr>
                        </a:solidFill>
                      </a:endParaRPr>
                    </a:p>
                  </a:txBody>
                  <a:tcPr>
                    <a:solidFill>
                      <a:schemeClr val="accent1">
                        <a:lumMod val="20000"/>
                        <a:lumOff val="80000"/>
                      </a:schemeClr>
                    </a:solidFill>
                  </a:tcPr>
                </a:tc>
                <a:tc hMerge="1">
                  <a:txBody>
                    <a:bodyPr/>
                    <a:lstStyle/>
                    <a:p>
                      <a:endParaRPr lang="en-US" sz="1400" dirty="0">
                        <a:solidFill>
                          <a:schemeClr val="bg1">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0000"/>
                  </a:ext>
                </a:extLst>
              </a:tr>
              <a:tr h="487915">
                <a:tc>
                  <a:txBody>
                    <a:bodyPr/>
                    <a:lstStyle/>
                    <a:p>
                      <a:pPr>
                        <a:lnSpc>
                          <a:spcPct val="107000"/>
                        </a:lnSpc>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National standard for school health services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b="0" dirty="0" smtClean="0">
                          <a:effectLst/>
                          <a:latin typeface="Calibri" panose="020F0502020204030204" pitchFamily="34" charset="0"/>
                          <a:ea typeface="Calibri" panose="020F0502020204030204" pitchFamily="34" charset="0"/>
                          <a:cs typeface="Times New Roman" panose="02020603050405020304" pitchFamily="18" charset="0"/>
                        </a:rPr>
                        <a:t>Develop and implement a national standard for the school health services. Resulted in national implementation 2019</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87915">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From idea to ltd. Company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The establishment of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Prio</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 Health to serve elderly population with patient centric adapted home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87915">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Youth Help Initiative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How to develop and organize the cross departmental social youth support services in Lier municipality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08063">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Developing palliative care unit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How to develop a palliative care unit with better competence to deal with a patient’s last period of life and their families.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708063">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Training nurses in the new digital patient journal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How can a leader support learning and implementation of new digital journal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708063">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How to develop patient centric culture in a city district in Oslo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 city district finds it difficult to build a solid professional patient centric culture when most employees work part time. How to deal with this challenge?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708063">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How to secure </a:t>
                      </a:r>
                      <a:r>
                        <a:rPr lang="en-US" sz="1100" dirty="0" err="1" smtClean="0">
                          <a:effectLst/>
                          <a:latin typeface="Calibri" panose="020F0502020204030204" pitchFamily="34" charset="0"/>
                          <a:ea typeface="Calibri" panose="020F0502020204030204" pitchFamily="34" charset="0"/>
                          <a:cs typeface="Times New Roman" panose="02020603050405020304" pitchFamily="18" charset="0"/>
                        </a:rPr>
                        <a:t>retainment</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 of nurses in Gran municipality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The municipality has challenges with recruiting and retaining nurses. What can be done in order retain nurses when first hired?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8" name="Rectangle 7"/>
          <p:cNvSpPr/>
          <p:nvPr/>
        </p:nvSpPr>
        <p:spPr>
          <a:xfrm>
            <a:off x="784224" y="433457"/>
            <a:ext cx="8074025" cy="1308050"/>
          </a:xfrm>
          <a:prstGeom prst="rect">
            <a:avLst/>
          </a:prstGeom>
        </p:spPr>
        <p:txBody>
          <a:bodyPr wrap="square">
            <a:spAutoFit/>
          </a:bodyPr>
          <a:lstStyle/>
          <a:p>
            <a:r>
              <a:rPr lang="en-US" sz="3700" b="1" kern="0" dirty="0" smtClean="0">
                <a:solidFill>
                  <a:prstClr val="black">
                    <a:lumMod val="50000"/>
                    <a:lumOff val="50000"/>
                  </a:prstClr>
                </a:solidFill>
                <a:latin typeface="EYInterstate Light" panose="02000506000000020004" pitchFamily="2" charset="0"/>
              </a:rPr>
              <a:t>Appendix 2</a:t>
            </a:r>
            <a:endParaRPr lang="en-US" sz="3700" b="1" kern="0" dirty="0">
              <a:solidFill>
                <a:prstClr val="black">
                  <a:lumMod val="50000"/>
                  <a:lumOff val="50000"/>
                </a:prstClr>
              </a:solidFill>
              <a:latin typeface="EYInterstate Light" panose="02000506000000020004" pitchFamily="2" charset="0"/>
            </a:endParaRPr>
          </a:p>
          <a:p>
            <a:r>
              <a:rPr lang="en-US" sz="2400" b="1" kern="0" dirty="0" smtClean="0">
                <a:solidFill>
                  <a:prstClr val="black">
                    <a:lumMod val="50000"/>
                    <a:lumOff val="50000"/>
                  </a:prstClr>
                </a:solidFill>
                <a:latin typeface="EYInterstate Light" panose="02000506000000020004" pitchFamily="2" charset="0"/>
              </a:rPr>
              <a:t>Examples of projects delivered</a:t>
            </a:r>
            <a:r>
              <a:rPr lang="en-US" sz="2400" dirty="0">
                <a:solidFill>
                  <a:prstClr val="black"/>
                </a:solidFill>
                <a:latin typeface="Arial Black" panose="020B0A04020102020204" pitchFamily="34" charset="0"/>
                <a:cs typeface="Arial" panose="020B0604020202020204" pitchFamily="34" charset="0"/>
              </a:rPr>
              <a:t/>
            </a:r>
            <a:br>
              <a:rPr lang="en-US" sz="2400" dirty="0">
                <a:solidFill>
                  <a:prstClr val="black"/>
                </a:solidFill>
                <a:latin typeface="Arial Black" panose="020B0A040201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381590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402937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377"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Content Placeholder 2"/>
          <p:cNvSpPr txBox="1">
            <a:spLocks/>
          </p:cNvSpPr>
          <p:nvPr/>
        </p:nvSpPr>
        <p:spPr>
          <a:xfrm>
            <a:off x="266273" y="753217"/>
            <a:ext cx="7455327" cy="3777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200" dirty="0"/>
          </a:p>
          <a:p>
            <a:pPr marL="0" indent="0">
              <a:buNone/>
            </a:pPr>
            <a:endParaRPr lang="en-US" sz="1200" dirty="0"/>
          </a:p>
        </p:txBody>
      </p:sp>
      <p:sp>
        <p:nvSpPr>
          <p:cNvPr id="6" name="Rectangle 5"/>
          <p:cNvSpPr/>
          <p:nvPr/>
        </p:nvSpPr>
        <p:spPr>
          <a:xfrm>
            <a:off x="285750" y="552450"/>
            <a:ext cx="6228924" cy="738664"/>
          </a:xfrm>
          <a:prstGeom prst="rect">
            <a:avLst/>
          </a:prstGeom>
        </p:spPr>
        <p:txBody>
          <a:bodyPr wrap="square">
            <a:spAutoFit/>
          </a:bodyPr>
          <a:lstStyle/>
          <a:p>
            <a:r>
              <a:rPr lang="en-US" sz="2400" dirty="0">
                <a:solidFill>
                  <a:prstClr val="black"/>
                </a:solidFill>
                <a:latin typeface="Arial Black" panose="020B0A04020102020204" pitchFamily="34" charset="0"/>
                <a:cs typeface="Arial" panose="020B0604020202020204" pitchFamily="34" charset="0"/>
              </a:rPr>
              <a:t>SUMMARY</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3" name="Rectangle 2">
            <a:extLst>
              <a:ext uri="{FF2B5EF4-FFF2-40B4-BE49-F238E27FC236}">
                <a16:creationId xmlns:a16="http://schemas.microsoft.com/office/drawing/2014/main" id="{D12059AA-7637-0C41-B2A0-966D243E5F6B}"/>
              </a:ext>
            </a:extLst>
          </p:cNvPr>
          <p:cNvSpPr/>
          <p:nvPr/>
        </p:nvSpPr>
        <p:spPr>
          <a:xfrm>
            <a:off x="285750" y="1114004"/>
            <a:ext cx="7181424" cy="5078313"/>
          </a:xfrm>
          <a:prstGeom prst="rect">
            <a:avLst/>
          </a:prstGeom>
        </p:spPr>
        <p:txBody>
          <a:bodyPr wrap="square">
            <a:spAutoFit/>
          </a:bodyPr>
          <a:lstStyle/>
          <a:p>
            <a:pPr>
              <a:spcAft>
                <a:spcPts val="0"/>
              </a:spcAft>
            </a:pPr>
            <a:r>
              <a:rPr lang="en-US" sz="1200" dirty="0" smtClean="0">
                <a:latin typeface="EYInterstate Light" panose="02000506000000020004"/>
                <a:ea typeface="Calibri" panose="020F0502020204030204" pitchFamily="34" charset="0"/>
                <a:cs typeface="Times New Roman" panose="02020603050405020304" pitchFamily="18" charset="0"/>
              </a:rPr>
              <a:t>Governments </a:t>
            </a:r>
            <a:r>
              <a:rPr lang="en-US" sz="1200" dirty="0">
                <a:latin typeface="EYInterstate Light" panose="02000506000000020004"/>
                <a:ea typeface="Calibri" panose="020F0502020204030204" pitchFamily="34" charset="0"/>
                <a:cs typeface="Times New Roman" panose="02020603050405020304" pitchFamily="18" charset="0"/>
              </a:rPr>
              <a:t>make laws and policies and attempt to implement change in society from the top. Through law-making, funding, and decisions made by ministries, directorates and through public systems, changes are made and implemented across countries. </a:t>
            </a:r>
            <a:endParaRPr lang="en-US" sz="1200" dirty="0" smtClean="0">
              <a:latin typeface="EYInterstate Light" panose="02000506000000020004"/>
              <a:ea typeface="Calibri" panose="020F0502020204030204" pitchFamily="34" charset="0"/>
              <a:cs typeface="Times New Roman" panose="02020603050405020304" pitchFamily="18" charset="0"/>
            </a:endParaRPr>
          </a:p>
          <a:p>
            <a:pPr>
              <a:spcAft>
                <a:spcPts val="0"/>
              </a:spcAft>
            </a:pPr>
            <a:endParaRPr lang="nb-NO" sz="1200" dirty="0">
              <a:latin typeface="EYInterstate Light" panose="02000506000000020004"/>
              <a:ea typeface="Calibri" panose="020F0502020204030204" pitchFamily="34" charset="0"/>
              <a:cs typeface="Times New Roman" panose="02020603050405020304" pitchFamily="18" charset="0"/>
            </a:endParaRPr>
          </a:p>
          <a:p>
            <a:pPr>
              <a:spcAft>
                <a:spcPts val="0"/>
              </a:spcAft>
            </a:pPr>
            <a:r>
              <a:rPr lang="en-US" sz="1200" dirty="0">
                <a:latin typeface="EYInterstate Light" panose="02000506000000020004"/>
                <a:ea typeface="Calibri" panose="020F0502020204030204" pitchFamily="34" charset="0"/>
                <a:cs typeface="Times New Roman" panose="02020603050405020304" pitchFamily="18" charset="0"/>
              </a:rPr>
              <a:t>However, changes in ecosystems are never easy. </a:t>
            </a:r>
            <a:r>
              <a:rPr lang="en-US" sz="1200" smtClean="0">
                <a:latin typeface="EYInterstate Light" panose="02000506000000020004"/>
                <a:ea typeface="Calibri" panose="020F0502020204030204" pitchFamily="34" charset="0"/>
                <a:cs typeface="Times New Roman" panose="02020603050405020304" pitchFamily="18" charset="0"/>
              </a:rPr>
              <a:t>Policymakers </a:t>
            </a:r>
            <a:r>
              <a:rPr lang="en-US" sz="1200" dirty="0">
                <a:latin typeface="EYInterstate Light" panose="02000506000000020004"/>
                <a:ea typeface="Calibri" panose="020F0502020204030204" pitchFamily="34" charset="0"/>
                <a:cs typeface="Times New Roman" panose="02020603050405020304" pitchFamily="18" charset="0"/>
              </a:rPr>
              <a:t>and professional unions tend to see the world differently. There are different perspectives on the problems and different opinions regarding how to solve a challenge. So many government policies and ideas are proclaimed and funded, but never effectively implemented. Not because they are wrong, but because systems and societies have a built-in resistance to change</a:t>
            </a:r>
            <a:r>
              <a:rPr lang="en-US" sz="1200" dirty="0" smtClean="0">
                <a:latin typeface="EYInterstate Light" panose="02000506000000020004"/>
                <a:ea typeface="Calibri" panose="020F0502020204030204" pitchFamily="34" charset="0"/>
                <a:cs typeface="Times New Roman" panose="02020603050405020304" pitchFamily="18" charset="0"/>
              </a:rPr>
              <a:t>.</a:t>
            </a:r>
          </a:p>
          <a:p>
            <a:pPr>
              <a:spcAft>
                <a:spcPts val="0"/>
              </a:spcAft>
            </a:pPr>
            <a:endParaRPr lang="nb-NO" sz="1200" dirty="0">
              <a:latin typeface="EYInterstate Light" panose="02000506000000020004"/>
              <a:ea typeface="Calibri" panose="020F0502020204030204" pitchFamily="34" charset="0"/>
              <a:cs typeface="Times New Roman" panose="02020603050405020304" pitchFamily="18" charset="0"/>
            </a:endParaRPr>
          </a:p>
          <a:p>
            <a:pPr>
              <a:spcAft>
                <a:spcPts val="0"/>
              </a:spcAft>
            </a:pPr>
            <a:r>
              <a:rPr lang="en-US" sz="1200" dirty="0">
                <a:latin typeface="EYInterstate Light" panose="02000506000000020004"/>
                <a:ea typeface="Calibri" panose="020F0502020204030204" pitchFamily="34" charset="0"/>
                <a:cs typeface="Times New Roman" panose="02020603050405020304" pitchFamily="18" charset="0"/>
              </a:rPr>
              <a:t>One such case is the Norwegian healthcare system where basically all the governments over the last 30 years have made decisions and policies that encourage the development of a more patient-centric healthcare system. It has proven very difficult to make changes in the internal logistics systems of hospitals and healthcare professionals. This type of change is almost impossible to make top down by enforcing something on the healthcare system</a:t>
            </a:r>
            <a:r>
              <a:rPr lang="en-US" sz="1200" dirty="0" smtClean="0">
                <a:latin typeface="EYInterstate Light" panose="02000506000000020004"/>
                <a:ea typeface="Calibri" panose="020F0502020204030204" pitchFamily="34" charset="0"/>
                <a:cs typeface="Times New Roman" panose="02020603050405020304" pitchFamily="18" charset="0"/>
              </a:rPr>
              <a:t>.</a:t>
            </a:r>
          </a:p>
          <a:p>
            <a:pPr>
              <a:spcAft>
                <a:spcPts val="0"/>
              </a:spcAft>
            </a:pPr>
            <a:endParaRPr lang="nb-NO" sz="1200" dirty="0">
              <a:latin typeface="EYInterstate Light" panose="02000506000000020004"/>
              <a:ea typeface="Calibri" panose="020F0502020204030204" pitchFamily="34" charset="0"/>
              <a:cs typeface="Times New Roman" panose="02020603050405020304" pitchFamily="18" charset="0"/>
            </a:endParaRPr>
          </a:p>
          <a:p>
            <a:pPr>
              <a:spcAft>
                <a:spcPts val="0"/>
              </a:spcAft>
            </a:pPr>
            <a:r>
              <a:rPr lang="en-US" sz="1200" dirty="0">
                <a:latin typeface="EYInterstate Light" panose="02000506000000020004"/>
                <a:ea typeface="Calibri" panose="020F0502020204030204" pitchFamily="34" charset="0"/>
                <a:cs typeface="Times New Roman" panose="02020603050405020304" pitchFamily="18" charset="0"/>
              </a:rPr>
              <a:t>This case is a story about how government and academia can work together in order to change ecosystems and how to combine policy level initiatives with bottom-up impact initiatives on a large scale in order to implement change and innovation in society. The case aims at explaining to policymakers how they should cooperate with academia and to academia how they can contribute and play important roles in a changing society. </a:t>
            </a:r>
            <a:endParaRPr lang="en-US" sz="1200" dirty="0" smtClean="0">
              <a:latin typeface="EYInterstate Light" panose="02000506000000020004"/>
              <a:ea typeface="Calibri" panose="020F0502020204030204" pitchFamily="34" charset="0"/>
              <a:cs typeface="Times New Roman" panose="02020603050405020304" pitchFamily="18" charset="0"/>
            </a:endParaRPr>
          </a:p>
          <a:p>
            <a:pPr>
              <a:spcAft>
                <a:spcPts val="0"/>
              </a:spcAft>
            </a:pPr>
            <a:endParaRPr lang="nb-NO" sz="1200" dirty="0">
              <a:latin typeface="EYInterstate Light" panose="02000506000000020004"/>
              <a:ea typeface="Calibri" panose="020F0502020204030204" pitchFamily="34" charset="0"/>
              <a:cs typeface="Times New Roman" panose="02020603050405020304" pitchFamily="18" charset="0"/>
            </a:endParaRPr>
          </a:p>
          <a:p>
            <a:pPr>
              <a:spcAft>
                <a:spcPts val="0"/>
              </a:spcAft>
            </a:pPr>
            <a:r>
              <a:rPr lang="en-US" sz="1200" dirty="0">
                <a:latin typeface="EYInterstate Light" panose="02000506000000020004"/>
                <a:ea typeface="Calibri" panose="020F0502020204030204" pitchFamily="34" charset="0"/>
                <a:cs typeface="Times New Roman" panose="02020603050405020304" pitchFamily="18" charset="0"/>
              </a:rPr>
              <a:t>In this case, government spends a limited amount of 20 MNOK; it procures not only leadership training but is assured delivery of more than 230 change and innovation projects across the kingdom of Norway, all focusing on aspects of improved patient experience. The combined value of this large-scale bottom-up mobilisation of initiatives within the health- and care services is already paying off and will continue to do so as volume and scale grow. </a:t>
            </a:r>
            <a:endParaRPr lang="en-US" sz="1200" dirty="0" smtClean="0">
              <a:latin typeface="EYInterstate Light" panose="02000506000000020004"/>
              <a:ea typeface="Calibri" panose="020F0502020204030204" pitchFamily="34" charset="0"/>
              <a:cs typeface="Times New Roman" panose="02020603050405020304" pitchFamily="18" charset="0"/>
            </a:endParaRPr>
          </a:p>
          <a:p>
            <a:pPr>
              <a:spcAft>
                <a:spcPts val="0"/>
              </a:spcAft>
            </a:pPr>
            <a:endParaRPr lang="nb-NO" sz="1200" dirty="0">
              <a:latin typeface="EYInterstate Light" panose="02000506000000020004"/>
              <a:ea typeface="Calibri" panose="020F0502020204030204" pitchFamily="34" charset="0"/>
              <a:cs typeface="Times New Roman" panose="02020603050405020304" pitchFamily="18" charset="0"/>
            </a:endParaRPr>
          </a:p>
          <a:p>
            <a:pPr>
              <a:spcAft>
                <a:spcPts val="0"/>
              </a:spcAft>
            </a:pPr>
            <a:r>
              <a:rPr lang="en-US" sz="1200" dirty="0">
                <a:latin typeface="EYInterstate Light" panose="02000506000000020004"/>
                <a:ea typeface="Calibri" panose="020F0502020204030204" pitchFamily="34" charset="0"/>
                <a:cs typeface="Times New Roman" panose="02020603050405020304" pitchFamily="18" charset="0"/>
              </a:rPr>
              <a:t>This has been a pilot project and an experiment addressing how government and academia can work together to bring value to society and improve the healthcare system. It is through the vision and dedication of the D</a:t>
            </a:r>
            <a:r>
              <a:rPr lang="en-US" sz="1200" dirty="0" smtClean="0">
                <a:latin typeface="EYInterstate Light" panose="02000506000000020004"/>
                <a:ea typeface="Calibri" panose="020F0502020204030204" pitchFamily="34" charset="0"/>
                <a:cs typeface="Times New Roman" panose="02020603050405020304" pitchFamily="18" charset="0"/>
              </a:rPr>
              <a:t>irectorate of Health </a:t>
            </a:r>
            <a:r>
              <a:rPr lang="en-US" sz="1200" dirty="0">
                <a:latin typeface="EYInterstate Light" panose="02000506000000020004"/>
                <a:ea typeface="Calibri" panose="020F0502020204030204" pitchFamily="34" charset="0"/>
                <a:cs typeface="Times New Roman" panose="02020603050405020304" pitchFamily="18" charset="0"/>
              </a:rPr>
              <a:t>and the Norwegian association of local and regional authorities that this has been possible. </a:t>
            </a:r>
            <a:endParaRPr lang="nb-NO" sz="1200" dirty="0">
              <a:latin typeface="EYInterstate Light" panose="0200050600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3193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952281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4"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24550" r="23105" b="2612"/>
          <a:stretch/>
        </p:blipFill>
        <p:spPr>
          <a:xfrm>
            <a:off x="0" y="0"/>
            <a:ext cx="6853682" cy="6866021"/>
          </a:xfrm>
          <a:prstGeom prst="rect">
            <a:avLst/>
          </a:prstGeom>
        </p:spPr>
      </p:pic>
      <p:sp>
        <p:nvSpPr>
          <p:cNvPr id="21" name="Parallelogram 20">
            <a:extLst>
              <a:ext uri="{FF2B5EF4-FFF2-40B4-BE49-F238E27FC236}">
                <a16:creationId xmlns:a16="http://schemas.microsoft.com/office/drawing/2014/main" id="{2301D26F-AFB3-4806-A343-BABDE295FFBB}"/>
              </a:ext>
            </a:extLst>
          </p:cNvPr>
          <p:cNvSpPr/>
          <p:nvPr/>
        </p:nvSpPr>
        <p:spPr>
          <a:xfrm>
            <a:off x="3240000" y="-101599"/>
            <a:ext cx="14400000" cy="7055696"/>
          </a:xfrm>
          <a:prstGeom prst="parallelogram">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B0C03CA5-2EED-4949-92BE-6EF7E1ADC77C}"/>
              </a:ext>
            </a:extLst>
          </p:cNvPr>
          <p:cNvSpPr/>
          <p:nvPr/>
        </p:nvSpPr>
        <p:spPr>
          <a:xfrm>
            <a:off x="2160000" y="-144129"/>
            <a:ext cx="14400000" cy="7099733"/>
          </a:xfrm>
          <a:prstGeom prst="parallelogram">
            <a:avLst/>
          </a:prstGeom>
          <a:solidFill>
            <a:srgbClr val="F2F2F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FBF35CC-902D-49CE-B2AB-DCE9309E5113}"/>
              </a:ext>
            </a:extLst>
          </p:cNvPr>
          <p:cNvSpPr txBox="1"/>
          <p:nvPr/>
        </p:nvSpPr>
        <p:spPr>
          <a:xfrm>
            <a:off x="4858340" y="1321669"/>
            <a:ext cx="6518498" cy="4001095"/>
          </a:xfrm>
          <a:prstGeom prst="rect">
            <a:avLst/>
          </a:prstGeom>
          <a:noFill/>
        </p:spPr>
        <p:txBody>
          <a:bodyPr wrap="square" rtlCol="0">
            <a:spAutoFit/>
          </a:bodyPr>
          <a:lstStyle/>
          <a:p>
            <a:r>
              <a:rPr lang="en-US" sz="1200" b="1" kern="0" dirty="0">
                <a:solidFill>
                  <a:schemeClr val="bg2">
                    <a:lumMod val="25000"/>
                  </a:schemeClr>
                </a:solidFill>
                <a:latin typeface="EYInterstate Light" panose="02000506000000020004" pitchFamily="2" charset="0"/>
              </a:rPr>
              <a:t>Norwegian Ministry of Health and Care Services </a:t>
            </a:r>
          </a:p>
          <a:p>
            <a:r>
              <a:rPr lang="en-US" sz="1200" kern="0" dirty="0">
                <a:solidFill>
                  <a:schemeClr val="bg2">
                    <a:lumMod val="25000"/>
                  </a:schemeClr>
                </a:solidFill>
                <a:latin typeface="EYInterstate Light" panose="02000506000000020004" pitchFamily="2" charset="0"/>
              </a:rPr>
              <a:t>In charge of health policy, public health, health care services and health legislation in Norway. The Minister of Health and Care Services is the head of the Ministry, and is currently held by Bent Høie</a:t>
            </a:r>
          </a:p>
          <a:p>
            <a:endParaRPr lang="en-US" sz="1200" kern="0" dirty="0">
              <a:solidFill>
                <a:schemeClr val="bg2">
                  <a:lumMod val="25000"/>
                </a:schemeClr>
              </a:solidFill>
              <a:latin typeface="EYInterstate Light" panose="02000506000000020004" pitchFamily="2" charset="0"/>
            </a:endParaRPr>
          </a:p>
          <a:p>
            <a:r>
              <a:rPr lang="en-US" sz="1200" b="1" kern="0" dirty="0">
                <a:solidFill>
                  <a:schemeClr val="bg2">
                    <a:lumMod val="25000"/>
                  </a:schemeClr>
                </a:solidFill>
                <a:latin typeface="EYInterstate Light" panose="02000506000000020004" pitchFamily="2" charset="0"/>
              </a:rPr>
              <a:t>The Norwegian Directorate of Health</a:t>
            </a:r>
            <a:r>
              <a:rPr lang="en-US" sz="1200" kern="0" dirty="0">
                <a:solidFill>
                  <a:schemeClr val="bg2">
                    <a:lumMod val="25000"/>
                  </a:schemeClr>
                </a:solidFill>
                <a:latin typeface="EYInterstate Light" panose="02000506000000020004" pitchFamily="2" charset="0"/>
              </a:rPr>
              <a:t/>
            </a:r>
            <a:br>
              <a:rPr lang="en-US" sz="1200" kern="0" dirty="0">
                <a:solidFill>
                  <a:schemeClr val="bg2">
                    <a:lumMod val="25000"/>
                  </a:schemeClr>
                </a:solidFill>
                <a:latin typeface="EYInterstate Light" panose="02000506000000020004" pitchFamily="2" charset="0"/>
              </a:rPr>
            </a:br>
            <a:r>
              <a:rPr lang="en-US" sz="1200" kern="0" dirty="0">
                <a:solidFill>
                  <a:schemeClr val="bg2">
                    <a:lumMod val="25000"/>
                  </a:schemeClr>
                </a:solidFill>
                <a:latin typeface="EYInterstate Light" panose="02000506000000020004" pitchFamily="2" charset="0"/>
              </a:rPr>
              <a:t>Is a specialized directorate for health and social affairs. The Directorate is an integral part of the central administration of healthcare in Norway and is organized under the Ministry of Health and Care Services and the Ministry of Labour and Social Affairs</a:t>
            </a:r>
          </a:p>
          <a:p>
            <a:endParaRPr lang="en-US" sz="1200" kern="0" dirty="0">
              <a:solidFill>
                <a:schemeClr val="bg2">
                  <a:lumMod val="25000"/>
                </a:schemeClr>
              </a:solidFill>
              <a:latin typeface="EYInterstate Light" panose="02000506000000020004" pitchFamily="2" charset="0"/>
            </a:endParaRPr>
          </a:p>
          <a:p>
            <a:r>
              <a:rPr lang="en-US" sz="1200" b="1" kern="0" dirty="0">
                <a:solidFill>
                  <a:schemeClr val="bg2">
                    <a:lumMod val="25000"/>
                  </a:schemeClr>
                </a:solidFill>
                <a:latin typeface="EYInterstate Light" panose="02000506000000020004" pitchFamily="2" charset="0"/>
              </a:rPr>
              <a:t>The Norwegian Association of Local and Regional Authorities (KS)</a:t>
            </a:r>
            <a:r>
              <a:rPr lang="en-US" sz="1200" kern="0" dirty="0">
                <a:solidFill>
                  <a:schemeClr val="bg2">
                    <a:lumMod val="25000"/>
                  </a:schemeClr>
                </a:solidFill>
                <a:latin typeface="EYInterstate Light" panose="02000506000000020004" pitchFamily="2" charset="0"/>
              </a:rPr>
              <a:t/>
            </a:r>
            <a:br>
              <a:rPr lang="en-US" sz="1200" kern="0" dirty="0">
                <a:solidFill>
                  <a:schemeClr val="bg2">
                    <a:lumMod val="25000"/>
                  </a:schemeClr>
                </a:solidFill>
                <a:latin typeface="EYInterstate Light" panose="02000506000000020004" pitchFamily="2" charset="0"/>
              </a:rPr>
            </a:br>
            <a:r>
              <a:rPr lang="en-US" sz="1200" kern="0" dirty="0">
                <a:solidFill>
                  <a:schemeClr val="bg2">
                    <a:lumMod val="25000"/>
                  </a:schemeClr>
                </a:solidFill>
                <a:latin typeface="EYInterstate Light" panose="02000506000000020004" pitchFamily="2" charset="0"/>
              </a:rPr>
              <a:t>Is an employers’ association and interest organization for municipalities, counties and local public enterprises. KS preserves the interests of its members towards central government, the parliament, labour organizations and other organizations</a:t>
            </a:r>
          </a:p>
          <a:p>
            <a:endParaRPr lang="en-US" sz="1200" b="1" kern="0" dirty="0">
              <a:solidFill>
                <a:schemeClr val="bg2">
                  <a:lumMod val="25000"/>
                </a:schemeClr>
              </a:solidFill>
              <a:latin typeface="EYInterstate Light" panose="02000506000000020004" pitchFamily="2" charset="0"/>
            </a:endParaRPr>
          </a:p>
          <a:p>
            <a:r>
              <a:rPr lang="en-US" sz="1200" b="1" kern="0" dirty="0">
                <a:solidFill>
                  <a:schemeClr val="bg2">
                    <a:lumMod val="25000"/>
                  </a:schemeClr>
                </a:solidFill>
                <a:latin typeface="EYInterstate Light" panose="02000506000000020004" pitchFamily="2" charset="0"/>
              </a:rPr>
              <a:t>BI Norwegian Business School, Oslo Norway </a:t>
            </a:r>
            <a:r>
              <a:rPr lang="en-US" sz="1200" kern="0" dirty="0">
                <a:solidFill>
                  <a:schemeClr val="bg2">
                    <a:lumMod val="25000"/>
                  </a:schemeClr>
                </a:solidFill>
                <a:latin typeface="EYInterstate Light" panose="02000506000000020004" pitchFamily="2" charset="0"/>
              </a:rPr>
              <a:t/>
            </a:r>
            <a:br>
              <a:rPr lang="en-US" sz="1200" kern="0" dirty="0">
                <a:solidFill>
                  <a:schemeClr val="bg2">
                    <a:lumMod val="25000"/>
                  </a:schemeClr>
                </a:solidFill>
                <a:latin typeface="EYInterstate Light" panose="02000506000000020004" pitchFamily="2" charset="0"/>
              </a:rPr>
            </a:br>
            <a:r>
              <a:rPr lang="en-US" sz="1200" kern="0" dirty="0">
                <a:solidFill>
                  <a:schemeClr val="bg2">
                    <a:lumMod val="25000"/>
                  </a:schemeClr>
                </a:solidFill>
                <a:latin typeface="EYInterstate Light" panose="02000506000000020004" pitchFamily="2" charset="0"/>
              </a:rPr>
              <a:t>BI is a Triple Crown School and is currently Europe’s largest business school in terms of the number of students. The Corporate Department has longstanding experience in working with the public sector in ecosystem change and is currently working at national level programmes for schools, kindergartens, health services, security and entrepreneurship. BI’s values are research-based, learning-oriented &amp; sustainable</a:t>
            </a:r>
          </a:p>
          <a:p>
            <a:endParaRPr lang="en-US" sz="1400" dirty="0">
              <a:solidFill>
                <a:schemeClr val="bg2">
                  <a:lumMod val="25000"/>
                </a:schemeClr>
              </a:solidFill>
            </a:endParaRPr>
          </a:p>
        </p:txBody>
      </p:sp>
      <p:sp>
        <p:nvSpPr>
          <p:cNvPr id="14" name="Tittel 3">
            <a:extLst>
              <a:ext uri="{FF2B5EF4-FFF2-40B4-BE49-F238E27FC236}">
                <a16:creationId xmlns:a16="http://schemas.microsoft.com/office/drawing/2014/main" id="{A1A351C2-F603-4C19-88E8-AEBBBF41C8B6}"/>
              </a:ext>
            </a:extLst>
          </p:cNvPr>
          <p:cNvSpPr txBox="1">
            <a:spLocks/>
          </p:cNvSpPr>
          <p:nvPr/>
        </p:nvSpPr>
        <p:spPr>
          <a:xfrm>
            <a:off x="4954033" y="695932"/>
            <a:ext cx="10521277" cy="605840"/>
          </a:xfrm>
          <a:prstGeom prst="rect">
            <a:avLst/>
          </a:prstGeom>
        </p:spPr>
        <p:txBody>
          <a:bodyPr vert="horz" lIns="0" tIns="0" rIns="0" bIns="0" rtlCol="0" anchor="ctr" anchorCtr="0">
            <a:normAutofit fontScale="92500" lnSpcReduction="10000"/>
          </a:bodyPr>
          <a:lstStyle>
            <a:lvl1pPr algn="l" defTabSz="914238" rtl="0" eaLnBrk="1" latinLnBrk="0" hangingPunct="1">
              <a:lnSpc>
                <a:spcPct val="90000"/>
              </a:lnSpc>
              <a:spcBef>
                <a:spcPct val="0"/>
              </a:spcBef>
              <a:buNone/>
              <a:defRPr sz="3000" b="1" kern="1200">
                <a:solidFill>
                  <a:srgbClr val="000000"/>
                </a:solidFill>
                <a:latin typeface="+mj-lt"/>
                <a:ea typeface="+mj-ea"/>
                <a:cs typeface="+mj-cs"/>
              </a:defRPr>
            </a:lvl1pPr>
          </a:lstStyle>
          <a:p>
            <a:r>
              <a:rPr lang="en-US" sz="1900" b="0" dirty="0">
                <a:cs typeface="Arial" panose="020B0604020202020204" pitchFamily="34" charset="0"/>
              </a:rPr>
              <a:t>INTRODUCTIONS </a:t>
            </a:r>
            <a:endParaRPr lang="en-US" sz="3200" b="0" dirty="0">
              <a:cs typeface="Arial" panose="020B0604020202020204" pitchFamily="34" charset="0"/>
            </a:endParaRPr>
          </a:p>
          <a:p>
            <a:r>
              <a:rPr lang="en-US" sz="3100" dirty="0">
                <a:latin typeface="Arial Black" panose="020B0A04020102020204" pitchFamily="34" charset="0"/>
                <a:cs typeface="Arial" panose="020B0604020202020204" pitchFamily="34" charset="0"/>
              </a:rPr>
              <a:t>PARTNERS  </a:t>
            </a:r>
            <a:endParaRPr lang="en-US" sz="3100" dirty="0"/>
          </a:p>
          <a:p>
            <a:endParaRPr lang="en-US" dirty="0"/>
          </a:p>
        </p:txBody>
      </p:sp>
      <p:pic>
        <p:nvPicPr>
          <p:cNvPr id="8" name="Picture 7"/>
          <p:cNvPicPr/>
          <p:nvPr/>
        </p:nvPicPr>
        <p:blipFill rotWithShape="1">
          <a:blip r:embed="rId8" cstate="print">
            <a:extLst>
              <a:ext uri="{28A0092B-C50C-407E-A947-70E740481C1C}">
                <a14:useLocalDpi xmlns:a14="http://schemas.microsoft.com/office/drawing/2010/main" val="0"/>
              </a:ext>
            </a:extLst>
          </a:blip>
          <a:srcRect l="7553" t="14846" r="10050" b="9256"/>
          <a:stretch/>
        </p:blipFill>
        <p:spPr>
          <a:xfrm>
            <a:off x="6424153" y="5668720"/>
            <a:ext cx="2385551" cy="1219320"/>
          </a:xfrm>
          <a:prstGeom prst="roundRect">
            <a:avLst/>
          </a:prstGeom>
        </p:spPr>
      </p:pic>
      <p:sp>
        <p:nvSpPr>
          <p:cNvPr id="4" name="TextBox 3"/>
          <p:cNvSpPr txBox="1"/>
          <p:nvPr/>
        </p:nvSpPr>
        <p:spPr>
          <a:xfrm>
            <a:off x="6204910" y="6844509"/>
            <a:ext cx="2910349" cy="246221"/>
          </a:xfrm>
          <a:prstGeom prst="rect">
            <a:avLst/>
          </a:prstGeom>
          <a:noFill/>
        </p:spPr>
        <p:txBody>
          <a:bodyPr wrap="square" rtlCol="0">
            <a:spAutoFit/>
          </a:bodyPr>
          <a:lstStyle/>
          <a:p>
            <a:r>
              <a:rPr lang="en-US" sz="1000" dirty="0">
                <a:solidFill>
                  <a:schemeClr val="bg2">
                    <a:lumMod val="50000"/>
                  </a:schemeClr>
                </a:solidFill>
              </a:rPr>
              <a:t>Representative from all the partners described over  </a:t>
            </a:r>
          </a:p>
        </p:txBody>
      </p:sp>
    </p:spTree>
    <p:extLst>
      <p:ext uri="{BB962C8B-B14F-4D97-AF65-F5344CB8AC3E}">
        <p14:creationId xmlns:p14="http://schemas.microsoft.com/office/powerpoint/2010/main" val="31904990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33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776010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920"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p:cNvSpPr/>
          <p:nvPr/>
        </p:nvSpPr>
        <p:spPr>
          <a:xfrm>
            <a:off x="1384300" y="395357"/>
            <a:ext cx="6096000" cy="738664"/>
          </a:xfrm>
          <a:prstGeom prst="rect">
            <a:avLst/>
          </a:prstGeom>
        </p:spPr>
        <p:txBody>
          <a:bodyPr>
            <a:spAutoFit/>
          </a:bodyPr>
          <a:lstStyle/>
          <a:p>
            <a:r>
              <a:rPr lang="en-US" sz="2400" dirty="0">
                <a:solidFill>
                  <a:prstClr val="black"/>
                </a:solidFill>
                <a:latin typeface="Arial Black" panose="020B0A04020102020204" pitchFamily="34" charset="0"/>
                <a:cs typeface="Arial" panose="020B0604020202020204" pitchFamily="34" charset="0"/>
              </a:rPr>
              <a:t>THE CHALLENGE</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18" name="Rectangle 403">
            <a:extLst>
              <a:ext uri="{FF2B5EF4-FFF2-40B4-BE49-F238E27FC236}">
                <a16:creationId xmlns:a16="http://schemas.microsoft.com/office/drawing/2014/main" id="{B827928D-0210-43E7-8251-FEE81C04D856}"/>
              </a:ext>
            </a:extLst>
          </p:cNvPr>
          <p:cNvSpPr/>
          <p:nvPr/>
        </p:nvSpPr>
        <p:spPr>
          <a:xfrm>
            <a:off x="1526887" y="1198630"/>
            <a:ext cx="4850227" cy="1846659"/>
          </a:xfrm>
          <a:prstGeom prst="rect">
            <a:avLst/>
          </a:prstGeom>
          <a:ln>
            <a:solidFill>
              <a:schemeClr val="bg1"/>
            </a:solidFill>
            <a:prstDash val="sysDot"/>
          </a:ln>
        </p:spPr>
        <p:txBody>
          <a:bodyPr wrap="square" lIns="0" tIns="0" rIns="0" bIns="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646464"/>
                </a:solidFill>
                <a:effectLst/>
                <a:uLnTx/>
                <a:uFillTx/>
                <a:latin typeface="EYInterstate Light" panose="02000506000000020004" pitchFamily="2" charset="0"/>
              </a:rPr>
              <a:t>The Patient – shift in demand </a:t>
            </a:r>
          </a:p>
          <a:p>
            <a:pPr marL="285750" indent="-285750">
              <a:buFont typeface="Arial" panose="020B0604020202020204" pitchFamily="34" charset="0"/>
              <a:buChar char="•"/>
              <a:defRPr/>
            </a:pPr>
            <a:r>
              <a:rPr lang="en-US" sz="1200" kern="0" dirty="0">
                <a:solidFill>
                  <a:srgbClr val="646464"/>
                </a:solidFill>
                <a:latin typeface="EYInterstate Light" panose="02000506000000020004" pitchFamily="2" charset="0"/>
              </a:rPr>
              <a:t>An aging population with increasing levels of lifestyle diseases demands more efficient processes and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646464"/>
                </a:solidFill>
                <a:latin typeface="EYInterstate Light" panose="02000506000000020004" pitchFamily="2" charset="0"/>
              </a:rPr>
              <a:t>Preventive measures are increasing, especially among the young population where people are becoming more proactive when it comes to health matters.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646464"/>
                </a:solidFill>
                <a:latin typeface="EYInterstate Light" panose="02000506000000020004" pitchFamily="2" charset="0"/>
              </a:rPr>
              <a:t>The digital revolution is reshaping the healthcare service sector, causing a shift in demands and needs. Access to information through technology and shared data will be necessary to reach the patient as well as redesign the services. </a:t>
            </a:r>
          </a:p>
        </p:txBody>
      </p:sp>
      <p:sp>
        <p:nvSpPr>
          <p:cNvPr id="21" name="Rectangle 403">
            <a:extLst>
              <a:ext uri="{FF2B5EF4-FFF2-40B4-BE49-F238E27FC236}">
                <a16:creationId xmlns:a16="http://schemas.microsoft.com/office/drawing/2014/main" id="{B827928D-0210-43E7-8251-FEE81C04D856}"/>
              </a:ext>
            </a:extLst>
          </p:cNvPr>
          <p:cNvSpPr/>
          <p:nvPr/>
        </p:nvSpPr>
        <p:spPr>
          <a:xfrm>
            <a:off x="1572163" y="3470376"/>
            <a:ext cx="4850227" cy="1292662"/>
          </a:xfrm>
          <a:prstGeom prst="rect">
            <a:avLst/>
          </a:prstGeom>
          <a:ln>
            <a:solidFill>
              <a:schemeClr val="bg1"/>
            </a:solidFill>
            <a:prstDash val="sysDash"/>
          </a:ln>
        </p:spPr>
        <p:txBody>
          <a:bodyPr wrap="square" lIns="0" tIns="0" rIns="0" bIns="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646464"/>
                </a:solidFill>
                <a:effectLst/>
                <a:uLnTx/>
                <a:uFillTx/>
                <a:latin typeface="EYInterstate Light" panose="02000506000000020004" pitchFamily="2" charset="0"/>
              </a:rPr>
              <a:t>The healthcare</a:t>
            </a:r>
            <a:r>
              <a:rPr kumimoji="0" lang="en-US" sz="1200" b="0" i="0" u="none" strike="noStrike" kern="1200" cap="none" spc="0" normalizeH="0" noProof="0" dirty="0">
                <a:ln>
                  <a:noFill/>
                </a:ln>
                <a:solidFill>
                  <a:srgbClr val="646464"/>
                </a:solidFill>
                <a:effectLst/>
                <a:uLnTx/>
                <a:uFillTx/>
                <a:latin typeface="EYInterstate Light" panose="02000506000000020004" pitchFamily="2" charset="0"/>
              </a:rPr>
              <a:t> system </a:t>
            </a:r>
            <a:r>
              <a:rPr lang="en-US" sz="1200" dirty="0">
                <a:solidFill>
                  <a:srgbClr val="646464"/>
                </a:solidFill>
                <a:latin typeface="EYInterstate Light" panose="02000506000000020004" pitchFamily="2" charset="0"/>
              </a:rPr>
              <a:t>in primary care  </a:t>
            </a:r>
          </a:p>
          <a:p>
            <a:pPr marL="285750" indent="-285750">
              <a:buFont typeface="Arial" panose="020B0604020202020204" pitchFamily="34" charset="0"/>
              <a:buChar char="•"/>
              <a:defRPr/>
            </a:pPr>
            <a:r>
              <a:rPr lang="en-US" altLang="en-US" sz="1200" dirty="0">
                <a:solidFill>
                  <a:srgbClr val="646464"/>
                </a:solidFill>
                <a:latin typeface="EYInterstate Light" panose="02000506000000020004" pitchFamily="2" charset="0"/>
              </a:rPr>
              <a:t>Primary health care is challenged by aging and more demanding populations, pressure for decentralization of specialized services from hospitals  and nursing homes, and disruptive developments in health and communication technologies.</a:t>
            </a:r>
            <a:endParaRPr lang="en-US" sz="1200" dirty="0">
              <a:solidFill>
                <a:srgbClr val="646464"/>
              </a:solidFill>
              <a:latin typeface="EYInterstate Light" panose="02000506000000020004"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srgbClr val="646464"/>
                </a:solidFill>
                <a:latin typeface="EYInterstate Light" panose="02000506000000020004" pitchFamily="2" charset="0"/>
              </a:rPr>
              <a:t>Different levels of leadership knowledge challenge service quality and how to give the same quality to all employees.</a:t>
            </a:r>
          </a:p>
        </p:txBody>
      </p:sp>
      <p:sp>
        <p:nvSpPr>
          <p:cNvPr id="24" name="TextBox 23"/>
          <p:cNvSpPr txBox="1"/>
          <p:nvPr/>
        </p:nvSpPr>
        <p:spPr>
          <a:xfrm>
            <a:off x="1674316" y="4971049"/>
            <a:ext cx="4598665" cy="1384995"/>
          </a:xfrm>
          <a:prstGeom prst="rect">
            <a:avLst/>
          </a:prstGeom>
          <a:solidFill>
            <a:schemeClr val="accent3">
              <a:lumMod val="40000"/>
              <a:lumOff val="60000"/>
            </a:schemeClr>
          </a:solidFill>
          <a:effectLst>
            <a:outerShdw blurRad="50800" dist="38100" dir="2700000" algn="tl" rotWithShape="0">
              <a:prstClr val="black">
                <a:alpha val="40000"/>
              </a:prstClr>
            </a:outerShdw>
          </a:effectLst>
        </p:spPr>
        <p:txBody>
          <a:bodyPr wrap="square" rtlCol="0">
            <a:spAutoFit/>
          </a:bodyPr>
          <a:lstStyle/>
          <a:p>
            <a:pPr>
              <a:defRPr/>
            </a:pPr>
            <a:r>
              <a:rPr lang="en-US" sz="1200" dirty="0">
                <a:solidFill>
                  <a:srgbClr val="646464"/>
                </a:solidFill>
                <a:latin typeface="EYInterstate Light" panose="02000506000000020004" pitchFamily="2" charset="0"/>
              </a:rPr>
              <a:t>"The challenge number one from now on will be to prioritize. Further, the leaders in the health sector will have to adapt to new circumstances in which patients have more knowledge of their own health. Leaders have to communicate with the patients accordingly and having professionals interact more closely and more efficiently. As a consequence of more knowledgeable patients, power between the patient and the professional will shift in favour of the patient”</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9530" t="6919" r="31390" b="10463"/>
          <a:stretch/>
        </p:blipFill>
        <p:spPr>
          <a:xfrm>
            <a:off x="793425" y="4971049"/>
            <a:ext cx="824016" cy="1090295"/>
          </a:xfrm>
          <a:prstGeom prst="ellipse">
            <a:avLst/>
          </a:prstGeom>
        </p:spPr>
      </p:pic>
      <p:sp>
        <p:nvSpPr>
          <p:cNvPr id="2" name="Rectangle 1"/>
          <p:cNvSpPr>
            <a:spLocks noChangeArrowheads="1"/>
          </p:cNvSpPr>
          <p:nvPr/>
        </p:nvSpPr>
        <p:spPr bwMode="auto">
          <a:xfrm>
            <a:off x="-2051778" y="2921975"/>
            <a:ext cx="2921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i="1" dirty="0">
              <a:solidFill>
                <a:srgbClr val="1F497D"/>
              </a:solidFill>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1" u="none" strike="noStrike" cap="none" normalizeH="0" baseline="0" dirty="0">
              <a:ln>
                <a:noFill/>
              </a:ln>
              <a:solidFill>
                <a:srgbClr val="1F497D"/>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i="1" dirty="0">
              <a:solidFill>
                <a:srgbClr val="1F497D"/>
              </a:solidFill>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rgbClr val="1F497D"/>
                </a:solidFill>
                <a:effectLst/>
                <a:latin typeface="Arial" panose="020B0604020202020204" pitchFamily="34" charset="0"/>
                <a:ea typeface="Calibri" panose="020F0502020204030204" pitchFamily="34" charset="0"/>
              </a:rPr>
              <a:t> </a:t>
            </a:r>
            <a:r>
              <a:rPr kumimoji="0" lang="en-US" altLang="en-US" sz="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Freeform 58"/>
          <p:cNvSpPr>
            <a:spLocks noChangeAspect="1" noEditPoints="1"/>
          </p:cNvSpPr>
          <p:nvPr/>
        </p:nvSpPr>
        <p:spPr bwMode="auto">
          <a:xfrm>
            <a:off x="298922" y="1883466"/>
            <a:ext cx="440398" cy="879043"/>
          </a:xfrm>
          <a:custGeom>
            <a:avLst/>
            <a:gdLst>
              <a:gd name="T0" fmla="*/ 719 w 1100"/>
              <a:gd name="T1" fmla="*/ 423 h 2835"/>
              <a:gd name="T2" fmla="*/ 788 w 1100"/>
              <a:gd name="T3" fmla="*/ 513 h 2835"/>
              <a:gd name="T4" fmla="*/ 875 w 1100"/>
              <a:gd name="T5" fmla="*/ 523 h 2835"/>
              <a:gd name="T6" fmla="*/ 963 w 1100"/>
              <a:gd name="T7" fmla="*/ 454 h 2835"/>
              <a:gd name="T8" fmla="*/ 1015 w 1100"/>
              <a:gd name="T9" fmla="*/ 323 h 2835"/>
              <a:gd name="T10" fmla="*/ 1031 w 1100"/>
              <a:gd name="T11" fmla="*/ 208 h 2835"/>
              <a:gd name="T12" fmla="*/ 1013 w 1100"/>
              <a:gd name="T13" fmla="*/ 136 h 2835"/>
              <a:gd name="T14" fmla="*/ 860 w 1100"/>
              <a:gd name="T15" fmla="*/ 56 h 2835"/>
              <a:gd name="T16" fmla="*/ 743 w 1100"/>
              <a:gd name="T17" fmla="*/ 0 h 2835"/>
              <a:gd name="T18" fmla="*/ 651 w 1100"/>
              <a:gd name="T19" fmla="*/ 60 h 2835"/>
              <a:gd name="T20" fmla="*/ 606 w 1100"/>
              <a:gd name="T21" fmla="*/ 178 h 2835"/>
              <a:gd name="T22" fmla="*/ 629 w 1100"/>
              <a:gd name="T23" fmla="*/ 296 h 2835"/>
              <a:gd name="T24" fmla="*/ 754 w 1100"/>
              <a:gd name="T25" fmla="*/ 319 h 2835"/>
              <a:gd name="T26" fmla="*/ 847 w 1100"/>
              <a:gd name="T27" fmla="*/ 299 h 2835"/>
              <a:gd name="T28" fmla="*/ 937 w 1100"/>
              <a:gd name="T29" fmla="*/ 238 h 2835"/>
              <a:gd name="T30" fmla="*/ 989 w 1100"/>
              <a:gd name="T31" fmla="*/ 223 h 2835"/>
              <a:gd name="T32" fmla="*/ 964 w 1100"/>
              <a:gd name="T33" fmla="*/ 388 h 2835"/>
              <a:gd name="T34" fmla="*/ 914 w 1100"/>
              <a:gd name="T35" fmla="*/ 465 h 2835"/>
              <a:gd name="T36" fmla="*/ 834 w 1100"/>
              <a:gd name="T37" fmla="*/ 493 h 2835"/>
              <a:gd name="T38" fmla="*/ 776 w 1100"/>
              <a:gd name="T39" fmla="*/ 463 h 2835"/>
              <a:gd name="T40" fmla="*/ 739 w 1100"/>
              <a:gd name="T41" fmla="*/ 394 h 2835"/>
              <a:gd name="T42" fmla="*/ 937 w 1100"/>
              <a:gd name="T43" fmla="*/ 2733 h 2835"/>
              <a:gd name="T44" fmla="*/ 995 w 1100"/>
              <a:gd name="T45" fmla="*/ 1153 h 2835"/>
              <a:gd name="T46" fmla="*/ 1053 w 1100"/>
              <a:gd name="T47" fmla="*/ 946 h 2835"/>
              <a:gd name="T48" fmla="*/ 911 w 1100"/>
              <a:gd name="T49" fmla="*/ 915 h 2835"/>
              <a:gd name="T50" fmla="*/ 1022 w 1100"/>
              <a:gd name="T51" fmla="*/ 960 h 2835"/>
              <a:gd name="T52" fmla="*/ 1070 w 1100"/>
              <a:gd name="T53" fmla="*/ 1044 h 2835"/>
              <a:gd name="T54" fmla="*/ 1069 w 1100"/>
              <a:gd name="T55" fmla="*/ 1094 h 2835"/>
              <a:gd name="T56" fmla="*/ 1057 w 1100"/>
              <a:gd name="T57" fmla="*/ 1108 h 2835"/>
              <a:gd name="T58" fmla="*/ 1036 w 1100"/>
              <a:gd name="T59" fmla="*/ 1078 h 2835"/>
              <a:gd name="T60" fmla="*/ 986 w 1100"/>
              <a:gd name="T61" fmla="*/ 1049 h 2835"/>
              <a:gd name="T62" fmla="*/ 919 w 1100"/>
              <a:gd name="T63" fmla="*/ 1066 h 2835"/>
              <a:gd name="T64" fmla="*/ 864 w 1100"/>
              <a:gd name="T65" fmla="*/ 1044 h 2835"/>
              <a:gd name="T66" fmla="*/ 688 w 1100"/>
              <a:gd name="T67" fmla="*/ 713 h 2835"/>
              <a:gd name="T68" fmla="*/ 706 w 1100"/>
              <a:gd name="T69" fmla="*/ 596 h 2835"/>
              <a:gd name="T70" fmla="*/ 644 w 1100"/>
              <a:gd name="T71" fmla="*/ 386 h 2835"/>
              <a:gd name="T72" fmla="*/ 575 w 1100"/>
              <a:gd name="T73" fmla="*/ 304 h 2835"/>
              <a:gd name="T74" fmla="*/ 494 w 1100"/>
              <a:gd name="T75" fmla="*/ 325 h 2835"/>
              <a:gd name="T76" fmla="*/ 222 w 1100"/>
              <a:gd name="T77" fmla="*/ 439 h 2835"/>
              <a:gd name="T78" fmla="*/ 180 w 1100"/>
              <a:gd name="T79" fmla="*/ 533 h 2835"/>
              <a:gd name="T80" fmla="*/ 149 w 1100"/>
              <a:gd name="T81" fmla="*/ 2233 h 2835"/>
              <a:gd name="T82" fmla="*/ 427 w 1100"/>
              <a:gd name="T83" fmla="*/ 2233 h 2835"/>
              <a:gd name="T84" fmla="*/ 506 w 1100"/>
              <a:gd name="T85" fmla="*/ 403 h 2835"/>
              <a:gd name="T86" fmla="*/ 549 w 1100"/>
              <a:gd name="T87" fmla="*/ 371 h 2835"/>
              <a:gd name="T88" fmla="*/ 590 w 1100"/>
              <a:gd name="T89" fmla="*/ 405 h 2835"/>
              <a:gd name="T90" fmla="*/ 651 w 1100"/>
              <a:gd name="T91" fmla="*/ 594 h 2835"/>
              <a:gd name="T92" fmla="*/ 634 w 1100"/>
              <a:gd name="T93" fmla="*/ 698 h 2835"/>
              <a:gd name="T94" fmla="*/ 352 w 1100"/>
              <a:gd name="T95" fmla="*/ 1076 h 2835"/>
              <a:gd name="T96" fmla="*/ 317 w 1100"/>
              <a:gd name="T97" fmla="*/ 1051 h 2835"/>
              <a:gd name="T98" fmla="*/ 421 w 1100"/>
              <a:gd name="T99" fmla="*/ 790 h 2835"/>
              <a:gd name="T100" fmla="*/ 289 w 1100"/>
              <a:gd name="T101" fmla="*/ 1045 h 2835"/>
              <a:gd name="T102" fmla="*/ 300 w 1100"/>
              <a:gd name="T103" fmla="*/ 1084 h 2835"/>
              <a:gd name="T104" fmla="*/ 352 w 1100"/>
              <a:gd name="T105" fmla="*/ 1111 h 2835"/>
              <a:gd name="T106" fmla="*/ 898 w 1100"/>
              <a:gd name="T107" fmla="*/ 1099 h 2835"/>
              <a:gd name="T108" fmla="*/ 954 w 1100"/>
              <a:gd name="T109" fmla="*/ 1094 h 2835"/>
              <a:gd name="T110" fmla="*/ 995 w 1100"/>
              <a:gd name="T111" fmla="*/ 1085 h 2835"/>
              <a:gd name="T112" fmla="*/ 1031 w 1100"/>
              <a:gd name="T113" fmla="*/ 1128 h 2835"/>
              <a:gd name="T114" fmla="*/ 1057 w 1100"/>
              <a:gd name="T115" fmla="*/ 1143 h 2835"/>
              <a:gd name="T116" fmla="*/ 1089 w 1100"/>
              <a:gd name="T117" fmla="*/ 1119 h 2835"/>
              <a:gd name="T118" fmla="*/ 1098 w 1100"/>
              <a:gd name="T119" fmla="*/ 1043 h 2835"/>
              <a:gd name="T120" fmla="*/ 248 w 1100"/>
              <a:gd name="T121" fmla="*/ 548 h 2835"/>
              <a:gd name="T122" fmla="*/ 260 w 1100"/>
              <a:gd name="T123" fmla="*/ 510 h 2835"/>
              <a:gd name="T124" fmla="*/ 303 w 1100"/>
              <a:gd name="T125" fmla="*/ 796 h 2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0" h="2835">
                <a:moveTo>
                  <a:pt x="681" y="344"/>
                </a:moveTo>
                <a:lnTo>
                  <a:pt x="681" y="344"/>
                </a:lnTo>
                <a:lnTo>
                  <a:pt x="690" y="361"/>
                </a:lnTo>
                <a:lnTo>
                  <a:pt x="700" y="381"/>
                </a:lnTo>
                <a:lnTo>
                  <a:pt x="714" y="405"/>
                </a:lnTo>
                <a:lnTo>
                  <a:pt x="714" y="405"/>
                </a:lnTo>
                <a:lnTo>
                  <a:pt x="719" y="423"/>
                </a:lnTo>
                <a:lnTo>
                  <a:pt x="725" y="439"/>
                </a:lnTo>
                <a:lnTo>
                  <a:pt x="733" y="455"/>
                </a:lnTo>
                <a:lnTo>
                  <a:pt x="741" y="469"/>
                </a:lnTo>
                <a:lnTo>
                  <a:pt x="751" y="483"/>
                </a:lnTo>
                <a:lnTo>
                  <a:pt x="763" y="494"/>
                </a:lnTo>
                <a:lnTo>
                  <a:pt x="775" y="504"/>
                </a:lnTo>
                <a:lnTo>
                  <a:pt x="788" y="513"/>
                </a:lnTo>
                <a:lnTo>
                  <a:pt x="788" y="513"/>
                </a:lnTo>
                <a:lnTo>
                  <a:pt x="803" y="520"/>
                </a:lnTo>
                <a:lnTo>
                  <a:pt x="817" y="525"/>
                </a:lnTo>
                <a:lnTo>
                  <a:pt x="832" y="528"/>
                </a:lnTo>
                <a:lnTo>
                  <a:pt x="846" y="528"/>
                </a:lnTo>
                <a:lnTo>
                  <a:pt x="861" y="526"/>
                </a:lnTo>
                <a:lnTo>
                  <a:pt x="875" y="523"/>
                </a:lnTo>
                <a:lnTo>
                  <a:pt x="889" y="518"/>
                </a:lnTo>
                <a:lnTo>
                  <a:pt x="903" y="511"/>
                </a:lnTo>
                <a:lnTo>
                  <a:pt x="916" y="503"/>
                </a:lnTo>
                <a:lnTo>
                  <a:pt x="929" y="493"/>
                </a:lnTo>
                <a:lnTo>
                  <a:pt x="941" y="481"/>
                </a:lnTo>
                <a:lnTo>
                  <a:pt x="953" y="468"/>
                </a:lnTo>
                <a:lnTo>
                  <a:pt x="963" y="454"/>
                </a:lnTo>
                <a:lnTo>
                  <a:pt x="973" y="438"/>
                </a:lnTo>
                <a:lnTo>
                  <a:pt x="981" y="420"/>
                </a:lnTo>
                <a:lnTo>
                  <a:pt x="989" y="401"/>
                </a:lnTo>
                <a:lnTo>
                  <a:pt x="1005" y="358"/>
                </a:lnTo>
                <a:lnTo>
                  <a:pt x="1005" y="358"/>
                </a:lnTo>
                <a:lnTo>
                  <a:pt x="1011" y="340"/>
                </a:lnTo>
                <a:lnTo>
                  <a:pt x="1015" y="323"/>
                </a:lnTo>
                <a:lnTo>
                  <a:pt x="1018" y="305"/>
                </a:lnTo>
                <a:lnTo>
                  <a:pt x="1020" y="288"/>
                </a:lnTo>
                <a:lnTo>
                  <a:pt x="1020" y="288"/>
                </a:lnTo>
                <a:lnTo>
                  <a:pt x="1026" y="260"/>
                </a:lnTo>
                <a:lnTo>
                  <a:pt x="1030" y="233"/>
                </a:lnTo>
                <a:lnTo>
                  <a:pt x="1031" y="220"/>
                </a:lnTo>
                <a:lnTo>
                  <a:pt x="1031" y="208"/>
                </a:lnTo>
                <a:lnTo>
                  <a:pt x="1031" y="195"/>
                </a:lnTo>
                <a:lnTo>
                  <a:pt x="1030" y="184"/>
                </a:lnTo>
                <a:lnTo>
                  <a:pt x="1028" y="173"/>
                </a:lnTo>
                <a:lnTo>
                  <a:pt x="1026" y="163"/>
                </a:lnTo>
                <a:lnTo>
                  <a:pt x="1022" y="153"/>
                </a:lnTo>
                <a:lnTo>
                  <a:pt x="1018" y="144"/>
                </a:lnTo>
                <a:lnTo>
                  <a:pt x="1013" y="136"/>
                </a:lnTo>
                <a:lnTo>
                  <a:pt x="1007" y="129"/>
                </a:lnTo>
                <a:lnTo>
                  <a:pt x="1001" y="123"/>
                </a:lnTo>
                <a:lnTo>
                  <a:pt x="993" y="118"/>
                </a:lnTo>
                <a:lnTo>
                  <a:pt x="880" y="51"/>
                </a:lnTo>
                <a:lnTo>
                  <a:pt x="880" y="51"/>
                </a:lnTo>
                <a:lnTo>
                  <a:pt x="860" y="56"/>
                </a:lnTo>
                <a:lnTo>
                  <a:pt x="860" y="56"/>
                </a:lnTo>
                <a:lnTo>
                  <a:pt x="842" y="39"/>
                </a:lnTo>
                <a:lnTo>
                  <a:pt x="825" y="25"/>
                </a:lnTo>
                <a:lnTo>
                  <a:pt x="808" y="15"/>
                </a:lnTo>
                <a:lnTo>
                  <a:pt x="791" y="8"/>
                </a:lnTo>
                <a:lnTo>
                  <a:pt x="774" y="3"/>
                </a:lnTo>
                <a:lnTo>
                  <a:pt x="758" y="0"/>
                </a:lnTo>
                <a:lnTo>
                  <a:pt x="743" y="0"/>
                </a:lnTo>
                <a:lnTo>
                  <a:pt x="727" y="4"/>
                </a:lnTo>
                <a:lnTo>
                  <a:pt x="713" y="9"/>
                </a:lnTo>
                <a:lnTo>
                  <a:pt x="699" y="15"/>
                </a:lnTo>
                <a:lnTo>
                  <a:pt x="686" y="24"/>
                </a:lnTo>
                <a:lnTo>
                  <a:pt x="673" y="35"/>
                </a:lnTo>
                <a:lnTo>
                  <a:pt x="662" y="46"/>
                </a:lnTo>
                <a:lnTo>
                  <a:pt x="651" y="60"/>
                </a:lnTo>
                <a:lnTo>
                  <a:pt x="641" y="74"/>
                </a:lnTo>
                <a:lnTo>
                  <a:pt x="633" y="90"/>
                </a:lnTo>
                <a:lnTo>
                  <a:pt x="625" y="106"/>
                </a:lnTo>
                <a:lnTo>
                  <a:pt x="619" y="124"/>
                </a:lnTo>
                <a:lnTo>
                  <a:pt x="613" y="141"/>
                </a:lnTo>
                <a:lnTo>
                  <a:pt x="609" y="159"/>
                </a:lnTo>
                <a:lnTo>
                  <a:pt x="606" y="178"/>
                </a:lnTo>
                <a:lnTo>
                  <a:pt x="605" y="195"/>
                </a:lnTo>
                <a:lnTo>
                  <a:pt x="605" y="214"/>
                </a:lnTo>
                <a:lnTo>
                  <a:pt x="607" y="231"/>
                </a:lnTo>
                <a:lnTo>
                  <a:pt x="610" y="249"/>
                </a:lnTo>
                <a:lnTo>
                  <a:pt x="615" y="265"/>
                </a:lnTo>
                <a:lnTo>
                  <a:pt x="621" y="281"/>
                </a:lnTo>
                <a:lnTo>
                  <a:pt x="629" y="296"/>
                </a:lnTo>
                <a:lnTo>
                  <a:pt x="639" y="310"/>
                </a:lnTo>
                <a:lnTo>
                  <a:pt x="651" y="323"/>
                </a:lnTo>
                <a:lnTo>
                  <a:pt x="665" y="334"/>
                </a:lnTo>
                <a:lnTo>
                  <a:pt x="681" y="344"/>
                </a:lnTo>
                <a:close/>
                <a:moveTo>
                  <a:pt x="735" y="319"/>
                </a:moveTo>
                <a:lnTo>
                  <a:pt x="735" y="319"/>
                </a:lnTo>
                <a:lnTo>
                  <a:pt x="754" y="319"/>
                </a:lnTo>
                <a:lnTo>
                  <a:pt x="773" y="318"/>
                </a:lnTo>
                <a:lnTo>
                  <a:pt x="773" y="318"/>
                </a:lnTo>
                <a:lnTo>
                  <a:pt x="789" y="316"/>
                </a:lnTo>
                <a:lnTo>
                  <a:pt x="804" y="314"/>
                </a:lnTo>
                <a:lnTo>
                  <a:pt x="818" y="310"/>
                </a:lnTo>
                <a:lnTo>
                  <a:pt x="833" y="305"/>
                </a:lnTo>
                <a:lnTo>
                  <a:pt x="847" y="299"/>
                </a:lnTo>
                <a:lnTo>
                  <a:pt x="861" y="293"/>
                </a:lnTo>
                <a:lnTo>
                  <a:pt x="874" y="285"/>
                </a:lnTo>
                <a:lnTo>
                  <a:pt x="887" y="278"/>
                </a:lnTo>
                <a:lnTo>
                  <a:pt x="900" y="269"/>
                </a:lnTo>
                <a:lnTo>
                  <a:pt x="913" y="259"/>
                </a:lnTo>
                <a:lnTo>
                  <a:pt x="925" y="249"/>
                </a:lnTo>
                <a:lnTo>
                  <a:pt x="937" y="238"/>
                </a:lnTo>
                <a:lnTo>
                  <a:pt x="948" y="226"/>
                </a:lnTo>
                <a:lnTo>
                  <a:pt x="959" y="214"/>
                </a:lnTo>
                <a:lnTo>
                  <a:pt x="969" y="201"/>
                </a:lnTo>
                <a:lnTo>
                  <a:pt x="979" y="188"/>
                </a:lnTo>
                <a:lnTo>
                  <a:pt x="979" y="188"/>
                </a:lnTo>
                <a:lnTo>
                  <a:pt x="985" y="205"/>
                </a:lnTo>
                <a:lnTo>
                  <a:pt x="989" y="223"/>
                </a:lnTo>
                <a:lnTo>
                  <a:pt x="992" y="243"/>
                </a:lnTo>
                <a:lnTo>
                  <a:pt x="994" y="261"/>
                </a:lnTo>
                <a:lnTo>
                  <a:pt x="993" y="281"/>
                </a:lnTo>
                <a:lnTo>
                  <a:pt x="991" y="303"/>
                </a:lnTo>
                <a:lnTo>
                  <a:pt x="986" y="323"/>
                </a:lnTo>
                <a:lnTo>
                  <a:pt x="980" y="343"/>
                </a:lnTo>
                <a:lnTo>
                  <a:pt x="964" y="388"/>
                </a:lnTo>
                <a:lnTo>
                  <a:pt x="964" y="388"/>
                </a:lnTo>
                <a:lnTo>
                  <a:pt x="958" y="404"/>
                </a:lnTo>
                <a:lnTo>
                  <a:pt x="950" y="419"/>
                </a:lnTo>
                <a:lnTo>
                  <a:pt x="942" y="431"/>
                </a:lnTo>
                <a:lnTo>
                  <a:pt x="933" y="444"/>
                </a:lnTo>
                <a:lnTo>
                  <a:pt x="924" y="455"/>
                </a:lnTo>
                <a:lnTo>
                  <a:pt x="914" y="465"/>
                </a:lnTo>
                <a:lnTo>
                  <a:pt x="903" y="473"/>
                </a:lnTo>
                <a:lnTo>
                  <a:pt x="892" y="480"/>
                </a:lnTo>
                <a:lnTo>
                  <a:pt x="881" y="485"/>
                </a:lnTo>
                <a:lnTo>
                  <a:pt x="869" y="490"/>
                </a:lnTo>
                <a:lnTo>
                  <a:pt x="857" y="493"/>
                </a:lnTo>
                <a:lnTo>
                  <a:pt x="846" y="494"/>
                </a:lnTo>
                <a:lnTo>
                  <a:pt x="834" y="493"/>
                </a:lnTo>
                <a:lnTo>
                  <a:pt x="822" y="491"/>
                </a:lnTo>
                <a:lnTo>
                  <a:pt x="811" y="488"/>
                </a:lnTo>
                <a:lnTo>
                  <a:pt x="800" y="481"/>
                </a:lnTo>
                <a:lnTo>
                  <a:pt x="800" y="481"/>
                </a:lnTo>
                <a:lnTo>
                  <a:pt x="791" y="476"/>
                </a:lnTo>
                <a:lnTo>
                  <a:pt x="783" y="470"/>
                </a:lnTo>
                <a:lnTo>
                  <a:pt x="776" y="463"/>
                </a:lnTo>
                <a:lnTo>
                  <a:pt x="769" y="455"/>
                </a:lnTo>
                <a:lnTo>
                  <a:pt x="762" y="446"/>
                </a:lnTo>
                <a:lnTo>
                  <a:pt x="756" y="438"/>
                </a:lnTo>
                <a:lnTo>
                  <a:pt x="751" y="428"/>
                </a:lnTo>
                <a:lnTo>
                  <a:pt x="747" y="416"/>
                </a:lnTo>
                <a:lnTo>
                  <a:pt x="743" y="405"/>
                </a:lnTo>
                <a:lnTo>
                  <a:pt x="739" y="394"/>
                </a:lnTo>
                <a:lnTo>
                  <a:pt x="737" y="383"/>
                </a:lnTo>
                <a:lnTo>
                  <a:pt x="735" y="370"/>
                </a:lnTo>
                <a:lnTo>
                  <a:pt x="734" y="358"/>
                </a:lnTo>
                <a:lnTo>
                  <a:pt x="733" y="345"/>
                </a:lnTo>
                <a:lnTo>
                  <a:pt x="734" y="331"/>
                </a:lnTo>
                <a:lnTo>
                  <a:pt x="735" y="319"/>
                </a:lnTo>
                <a:close/>
                <a:moveTo>
                  <a:pt x="937" y="2733"/>
                </a:moveTo>
                <a:lnTo>
                  <a:pt x="909" y="2835"/>
                </a:lnTo>
                <a:lnTo>
                  <a:pt x="1027" y="2835"/>
                </a:lnTo>
                <a:lnTo>
                  <a:pt x="1000" y="2733"/>
                </a:lnTo>
                <a:lnTo>
                  <a:pt x="937" y="2733"/>
                </a:lnTo>
                <a:close/>
                <a:moveTo>
                  <a:pt x="942" y="2681"/>
                </a:moveTo>
                <a:lnTo>
                  <a:pt x="995" y="2681"/>
                </a:lnTo>
                <a:lnTo>
                  <a:pt x="995" y="1153"/>
                </a:lnTo>
                <a:lnTo>
                  <a:pt x="942" y="1153"/>
                </a:lnTo>
                <a:lnTo>
                  <a:pt x="942" y="2681"/>
                </a:lnTo>
                <a:close/>
                <a:moveTo>
                  <a:pt x="1091" y="1020"/>
                </a:moveTo>
                <a:lnTo>
                  <a:pt x="1066" y="966"/>
                </a:lnTo>
                <a:lnTo>
                  <a:pt x="1066" y="966"/>
                </a:lnTo>
                <a:lnTo>
                  <a:pt x="1060" y="956"/>
                </a:lnTo>
                <a:lnTo>
                  <a:pt x="1053" y="946"/>
                </a:lnTo>
                <a:lnTo>
                  <a:pt x="1045" y="938"/>
                </a:lnTo>
                <a:lnTo>
                  <a:pt x="1036" y="930"/>
                </a:lnTo>
                <a:lnTo>
                  <a:pt x="1027" y="925"/>
                </a:lnTo>
                <a:lnTo>
                  <a:pt x="1017" y="920"/>
                </a:lnTo>
                <a:lnTo>
                  <a:pt x="1006" y="918"/>
                </a:lnTo>
                <a:lnTo>
                  <a:pt x="996" y="916"/>
                </a:lnTo>
                <a:lnTo>
                  <a:pt x="911" y="915"/>
                </a:lnTo>
                <a:lnTo>
                  <a:pt x="911" y="950"/>
                </a:lnTo>
                <a:lnTo>
                  <a:pt x="996" y="950"/>
                </a:lnTo>
                <a:lnTo>
                  <a:pt x="996" y="950"/>
                </a:lnTo>
                <a:lnTo>
                  <a:pt x="1002" y="950"/>
                </a:lnTo>
                <a:lnTo>
                  <a:pt x="1009" y="953"/>
                </a:lnTo>
                <a:lnTo>
                  <a:pt x="1016" y="956"/>
                </a:lnTo>
                <a:lnTo>
                  <a:pt x="1022" y="960"/>
                </a:lnTo>
                <a:lnTo>
                  <a:pt x="1029" y="965"/>
                </a:lnTo>
                <a:lnTo>
                  <a:pt x="1034" y="971"/>
                </a:lnTo>
                <a:lnTo>
                  <a:pt x="1039" y="978"/>
                </a:lnTo>
                <a:lnTo>
                  <a:pt x="1043" y="984"/>
                </a:lnTo>
                <a:lnTo>
                  <a:pt x="1067" y="1038"/>
                </a:lnTo>
                <a:lnTo>
                  <a:pt x="1067" y="1038"/>
                </a:lnTo>
                <a:lnTo>
                  <a:pt x="1070" y="1044"/>
                </a:lnTo>
                <a:lnTo>
                  <a:pt x="1072" y="1051"/>
                </a:lnTo>
                <a:lnTo>
                  <a:pt x="1073" y="1059"/>
                </a:lnTo>
                <a:lnTo>
                  <a:pt x="1073" y="1068"/>
                </a:lnTo>
                <a:lnTo>
                  <a:pt x="1073" y="1068"/>
                </a:lnTo>
                <a:lnTo>
                  <a:pt x="1073" y="1076"/>
                </a:lnTo>
                <a:lnTo>
                  <a:pt x="1071" y="1085"/>
                </a:lnTo>
                <a:lnTo>
                  <a:pt x="1069" y="1094"/>
                </a:lnTo>
                <a:lnTo>
                  <a:pt x="1066" y="1100"/>
                </a:lnTo>
                <a:lnTo>
                  <a:pt x="1066" y="1100"/>
                </a:lnTo>
                <a:lnTo>
                  <a:pt x="1064" y="1104"/>
                </a:lnTo>
                <a:lnTo>
                  <a:pt x="1061" y="1106"/>
                </a:lnTo>
                <a:lnTo>
                  <a:pt x="1059" y="1108"/>
                </a:lnTo>
                <a:lnTo>
                  <a:pt x="1057" y="1108"/>
                </a:lnTo>
                <a:lnTo>
                  <a:pt x="1057" y="1108"/>
                </a:lnTo>
                <a:lnTo>
                  <a:pt x="1056" y="1108"/>
                </a:lnTo>
                <a:lnTo>
                  <a:pt x="1053" y="1106"/>
                </a:lnTo>
                <a:lnTo>
                  <a:pt x="1050" y="1104"/>
                </a:lnTo>
                <a:lnTo>
                  <a:pt x="1047" y="1099"/>
                </a:lnTo>
                <a:lnTo>
                  <a:pt x="1041" y="1086"/>
                </a:lnTo>
                <a:lnTo>
                  <a:pt x="1041" y="1086"/>
                </a:lnTo>
                <a:lnTo>
                  <a:pt x="1036" y="1078"/>
                </a:lnTo>
                <a:lnTo>
                  <a:pt x="1030" y="1070"/>
                </a:lnTo>
                <a:lnTo>
                  <a:pt x="1024" y="1064"/>
                </a:lnTo>
                <a:lnTo>
                  <a:pt x="1017" y="1059"/>
                </a:lnTo>
                <a:lnTo>
                  <a:pt x="1010" y="1055"/>
                </a:lnTo>
                <a:lnTo>
                  <a:pt x="1002" y="1051"/>
                </a:lnTo>
                <a:lnTo>
                  <a:pt x="994" y="1050"/>
                </a:lnTo>
                <a:lnTo>
                  <a:pt x="986" y="1049"/>
                </a:lnTo>
                <a:lnTo>
                  <a:pt x="986" y="1049"/>
                </a:lnTo>
                <a:lnTo>
                  <a:pt x="977" y="1050"/>
                </a:lnTo>
                <a:lnTo>
                  <a:pt x="968" y="1053"/>
                </a:lnTo>
                <a:lnTo>
                  <a:pt x="946" y="1061"/>
                </a:lnTo>
                <a:lnTo>
                  <a:pt x="946" y="1061"/>
                </a:lnTo>
                <a:lnTo>
                  <a:pt x="933" y="1065"/>
                </a:lnTo>
                <a:lnTo>
                  <a:pt x="919" y="1066"/>
                </a:lnTo>
                <a:lnTo>
                  <a:pt x="919" y="1066"/>
                </a:lnTo>
                <a:lnTo>
                  <a:pt x="911" y="1066"/>
                </a:lnTo>
                <a:lnTo>
                  <a:pt x="903" y="1065"/>
                </a:lnTo>
                <a:lnTo>
                  <a:pt x="897" y="1063"/>
                </a:lnTo>
                <a:lnTo>
                  <a:pt x="892" y="1060"/>
                </a:lnTo>
                <a:lnTo>
                  <a:pt x="892" y="1060"/>
                </a:lnTo>
                <a:lnTo>
                  <a:pt x="864" y="1044"/>
                </a:lnTo>
                <a:lnTo>
                  <a:pt x="862" y="1049"/>
                </a:lnTo>
                <a:lnTo>
                  <a:pt x="862" y="864"/>
                </a:lnTo>
                <a:lnTo>
                  <a:pt x="629" y="864"/>
                </a:lnTo>
                <a:lnTo>
                  <a:pt x="656" y="799"/>
                </a:lnTo>
                <a:lnTo>
                  <a:pt x="656" y="799"/>
                </a:lnTo>
                <a:lnTo>
                  <a:pt x="673" y="754"/>
                </a:lnTo>
                <a:lnTo>
                  <a:pt x="688" y="713"/>
                </a:lnTo>
                <a:lnTo>
                  <a:pt x="693" y="694"/>
                </a:lnTo>
                <a:lnTo>
                  <a:pt x="698" y="676"/>
                </a:lnTo>
                <a:lnTo>
                  <a:pt x="701" y="659"/>
                </a:lnTo>
                <a:lnTo>
                  <a:pt x="704" y="643"/>
                </a:lnTo>
                <a:lnTo>
                  <a:pt x="706" y="626"/>
                </a:lnTo>
                <a:lnTo>
                  <a:pt x="707" y="611"/>
                </a:lnTo>
                <a:lnTo>
                  <a:pt x="706" y="596"/>
                </a:lnTo>
                <a:lnTo>
                  <a:pt x="705" y="581"/>
                </a:lnTo>
                <a:lnTo>
                  <a:pt x="703" y="566"/>
                </a:lnTo>
                <a:lnTo>
                  <a:pt x="700" y="551"/>
                </a:lnTo>
                <a:lnTo>
                  <a:pt x="696" y="535"/>
                </a:lnTo>
                <a:lnTo>
                  <a:pt x="691" y="520"/>
                </a:lnTo>
                <a:lnTo>
                  <a:pt x="644" y="386"/>
                </a:lnTo>
                <a:lnTo>
                  <a:pt x="644" y="386"/>
                </a:lnTo>
                <a:lnTo>
                  <a:pt x="636" y="366"/>
                </a:lnTo>
                <a:lnTo>
                  <a:pt x="627" y="350"/>
                </a:lnTo>
                <a:lnTo>
                  <a:pt x="618" y="336"/>
                </a:lnTo>
                <a:lnTo>
                  <a:pt x="608" y="325"/>
                </a:lnTo>
                <a:lnTo>
                  <a:pt x="597" y="315"/>
                </a:lnTo>
                <a:lnTo>
                  <a:pt x="586" y="309"/>
                </a:lnTo>
                <a:lnTo>
                  <a:pt x="575" y="304"/>
                </a:lnTo>
                <a:lnTo>
                  <a:pt x="563" y="303"/>
                </a:lnTo>
                <a:lnTo>
                  <a:pt x="551" y="301"/>
                </a:lnTo>
                <a:lnTo>
                  <a:pt x="538" y="303"/>
                </a:lnTo>
                <a:lnTo>
                  <a:pt x="527" y="306"/>
                </a:lnTo>
                <a:lnTo>
                  <a:pt x="515" y="311"/>
                </a:lnTo>
                <a:lnTo>
                  <a:pt x="504" y="318"/>
                </a:lnTo>
                <a:lnTo>
                  <a:pt x="494" y="325"/>
                </a:lnTo>
                <a:lnTo>
                  <a:pt x="484" y="335"/>
                </a:lnTo>
                <a:lnTo>
                  <a:pt x="474" y="345"/>
                </a:lnTo>
                <a:lnTo>
                  <a:pt x="263" y="413"/>
                </a:lnTo>
                <a:lnTo>
                  <a:pt x="263" y="413"/>
                </a:lnTo>
                <a:lnTo>
                  <a:pt x="248" y="419"/>
                </a:lnTo>
                <a:lnTo>
                  <a:pt x="234" y="428"/>
                </a:lnTo>
                <a:lnTo>
                  <a:pt x="222" y="439"/>
                </a:lnTo>
                <a:lnTo>
                  <a:pt x="210" y="451"/>
                </a:lnTo>
                <a:lnTo>
                  <a:pt x="201" y="465"/>
                </a:lnTo>
                <a:lnTo>
                  <a:pt x="193" y="481"/>
                </a:lnTo>
                <a:lnTo>
                  <a:pt x="187" y="499"/>
                </a:lnTo>
                <a:lnTo>
                  <a:pt x="183" y="516"/>
                </a:lnTo>
                <a:lnTo>
                  <a:pt x="183" y="516"/>
                </a:lnTo>
                <a:lnTo>
                  <a:pt x="180" y="533"/>
                </a:lnTo>
                <a:lnTo>
                  <a:pt x="180" y="549"/>
                </a:lnTo>
                <a:lnTo>
                  <a:pt x="181" y="566"/>
                </a:lnTo>
                <a:lnTo>
                  <a:pt x="184" y="584"/>
                </a:lnTo>
                <a:lnTo>
                  <a:pt x="245" y="860"/>
                </a:lnTo>
                <a:lnTo>
                  <a:pt x="122" y="1143"/>
                </a:lnTo>
                <a:lnTo>
                  <a:pt x="0" y="2233"/>
                </a:lnTo>
                <a:lnTo>
                  <a:pt x="149" y="2233"/>
                </a:lnTo>
                <a:lnTo>
                  <a:pt x="165" y="2834"/>
                </a:lnTo>
                <a:lnTo>
                  <a:pt x="220" y="2834"/>
                </a:lnTo>
                <a:lnTo>
                  <a:pt x="204" y="2233"/>
                </a:lnTo>
                <a:lnTo>
                  <a:pt x="372" y="2233"/>
                </a:lnTo>
                <a:lnTo>
                  <a:pt x="316" y="2834"/>
                </a:lnTo>
                <a:lnTo>
                  <a:pt x="371" y="2834"/>
                </a:lnTo>
                <a:lnTo>
                  <a:pt x="427" y="2233"/>
                </a:lnTo>
                <a:lnTo>
                  <a:pt x="614" y="2233"/>
                </a:lnTo>
                <a:lnTo>
                  <a:pt x="518" y="1143"/>
                </a:lnTo>
                <a:lnTo>
                  <a:pt x="184" y="1143"/>
                </a:lnTo>
                <a:lnTo>
                  <a:pt x="314" y="843"/>
                </a:lnTo>
                <a:lnTo>
                  <a:pt x="501" y="413"/>
                </a:lnTo>
                <a:lnTo>
                  <a:pt x="501" y="413"/>
                </a:lnTo>
                <a:lnTo>
                  <a:pt x="506" y="403"/>
                </a:lnTo>
                <a:lnTo>
                  <a:pt x="511" y="394"/>
                </a:lnTo>
                <a:lnTo>
                  <a:pt x="517" y="388"/>
                </a:lnTo>
                <a:lnTo>
                  <a:pt x="523" y="381"/>
                </a:lnTo>
                <a:lnTo>
                  <a:pt x="530" y="376"/>
                </a:lnTo>
                <a:lnTo>
                  <a:pt x="536" y="374"/>
                </a:lnTo>
                <a:lnTo>
                  <a:pt x="542" y="371"/>
                </a:lnTo>
                <a:lnTo>
                  <a:pt x="549" y="371"/>
                </a:lnTo>
                <a:lnTo>
                  <a:pt x="556" y="371"/>
                </a:lnTo>
                <a:lnTo>
                  <a:pt x="563" y="374"/>
                </a:lnTo>
                <a:lnTo>
                  <a:pt x="569" y="378"/>
                </a:lnTo>
                <a:lnTo>
                  <a:pt x="575" y="381"/>
                </a:lnTo>
                <a:lnTo>
                  <a:pt x="580" y="388"/>
                </a:lnTo>
                <a:lnTo>
                  <a:pt x="585" y="396"/>
                </a:lnTo>
                <a:lnTo>
                  <a:pt x="590" y="405"/>
                </a:lnTo>
                <a:lnTo>
                  <a:pt x="594" y="415"/>
                </a:lnTo>
                <a:lnTo>
                  <a:pt x="641" y="548"/>
                </a:lnTo>
                <a:lnTo>
                  <a:pt x="641" y="548"/>
                </a:lnTo>
                <a:lnTo>
                  <a:pt x="645" y="559"/>
                </a:lnTo>
                <a:lnTo>
                  <a:pt x="648" y="570"/>
                </a:lnTo>
                <a:lnTo>
                  <a:pt x="650" y="581"/>
                </a:lnTo>
                <a:lnTo>
                  <a:pt x="651" y="594"/>
                </a:lnTo>
                <a:lnTo>
                  <a:pt x="652" y="605"/>
                </a:lnTo>
                <a:lnTo>
                  <a:pt x="651" y="616"/>
                </a:lnTo>
                <a:lnTo>
                  <a:pt x="650" y="629"/>
                </a:lnTo>
                <a:lnTo>
                  <a:pt x="648" y="641"/>
                </a:lnTo>
                <a:lnTo>
                  <a:pt x="646" y="654"/>
                </a:lnTo>
                <a:lnTo>
                  <a:pt x="643" y="668"/>
                </a:lnTo>
                <a:lnTo>
                  <a:pt x="634" y="698"/>
                </a:lnTo>
                <a:lnTo>
                  <a:pt x="622" y="730"/>
                </a:lnTo>
                <a:lnTo>
                  <a:pt x="607" y="768"/>
                </a:lnTo>
                <a:lnTo>
                  <a:pt x="554" y="899"/>
                </a:lnTo>
                <a:lnTo>
                  <a:pt x="835" y="899"/>
                </a:lnTo>
                <a:lnTo>
                  <a:pt x="835" y="1076"/>
                </a:lnTo>
                <a:lnTo>
                  <a:pt x="352" y="1076"/>
                </a:lnTo>
                <a:lnTo>
                  <a:pt x="352" y="1076"/>
                </a:lnTo>
                <a:lnTo>
                  <a:pt x="343" y="1075"/>
                </a:lnTo>
                <a:lnTo>
                  <a:pt x="335" y="1074"/>
                </a:lnTo>
                <a:lnTo>
                  <a:pt x="329" y="1071"/>
                </a:lnTo>
                <a:lnTo>
                  <a:pt x="325" y="1068"/>
                </a:lnTo>
                <a:lnTo>
                  <a:pt x="321" y="1063"/>
                </a:lnTo>
                <a:lnTo>
                  <a:pt x="319" y="1058"/>
                </a:lnTo>
                <a:lnTo>
                  <a:pt x="317" y="1051"/>
                </a:lnTo>
                <a:lnTo>
                  <a:pt x="317" y="1045"/>
                </a:lnTo>
                <a:lnTo>
                  <a:pt x="317" y="1045"/>
                </a:lnTo>
                <a:lnTo>
                  <a:pt x="317" y="1039"/>
                </a:lnTo>
                <a:lnTo>
                  <a:pt x="318" y="1031"/>
                </a:lnTo>
                <a:lnTo>
                  <a:pt x="320" y="1024"/>
                </a:lnTo>
                <a:lnTo>
                  <a:pt x="323" y="1016"/>
                </a:lnTo>
                <a:lnTo>
                  <a:pt x="421" y="790"/>
                </a:lnTo>
                <a:lnTo>
                  <a:pt x="397" y="774"/>
                </a:lnTo>
                <a:lnTo>
                  <a:pt x="299" y="1000"/>
                </a:lnTo>
                <a:lnTo>
                  <a:pt x="299" y="1000"/>
                </a:lnTo>
                <a:lnTo>
                  <a:pt x="295" y="1011"/>
                </a:lnTo>
                <a:lnTo>
                  <a:pt x="292" y="1023"/>
                </a:lnTo>
                <a:lnTo>
                  <a:pt x="290" y="1034"/>
                </a:lnTo>
                <a:lnTo>
                  <a:pt x="289" y="1045"/>
                </a:lnTo>
                <a:lnTo>
                  <a:pt x="289" y="1045"/>
                </a:lnTo>
                <a:lnTo>
                  <a:pt x="290" y="1051"/>
                </a:lnTo>
                <a:lnTo>
                  <a:pt x="290" y="1059"/>
                </a:lnTo>
                <a:lnTo>
                  <a:pt x="292" y="1065"/>
                </a:lnTo>
                <a:lnTo>
                  <a:pt x="294" y="1071"/>
                </a:lnTo>
                <a:lnTo>
                  <a:pt x="296" y="1078"/>
                </a:lnTo>
                <a:lnTo>
                  <a:pt x="300" y="1084"/>
                </a:lnTo>
                <a:lnTo>
                  <a:pt x="303" y="1089"/>
                </a:lnTo>
                <a:lnTo>
                  <a:pt x="307" y="1094"/>
                </a:lnTo>
                <a:lnTo>
                  <a:pt x="307" y="1094"/>
                </a:lnTo>
                <a:lnTo>
                  <a:pt x="317" y="1101"/>
                </a:lnTo>
                <a:lnTo>
                  <a:pt x="327" y="1106"/>
                </a:lnTo>
                <a:lnTo>
                  <a:pt x="339" y="1110"/>
                </a:lnTo>
                <a:lnTo>
                  <a:pt x="352" y="1111"/>
                </a:lnTo>
                <a:lnTo>
                  <a:pt x="862" y="1111"/>
                </a:lnTo>
                <a:lnTo>
                  <a:pt x="862" y="1080"/>
                </a:lnTo>
                <a:lnTo>
                  <a:pt x="862" y="1080"/>
                </a:lnTo>
                <a:lnTo>
                  <a:pt x="880" y="1091"/>
                </a:lnTo>
                <a:lnTo>
                  <a:pt x="880" y="1091"/>
                </a:lnTo>
                <a:lnTo>
                  <a:pt x="888" y="1095"/>
                </a:lnTo>
                <a:lnTo>
                  <a:pt x="898" y="1099"/>
                </a:lnTo>
                <a:lnTo>
                  <a:pt x="908" y="1100"/>
                </a:lnTo>
                <a:lnTo>
                  <a:pt x="919" y="1101"/>
                </a:lnTo>
                <a:lnTo>
                  <a:pt x="919" y="1101"/>
                </a:lnTo>
                <a:lnTo>
                  <a:pt x="928" y="1100"/>
                </a:lnTo>
                <a:lnTo>
                  <a:pt x="937" y="1099"/>
                </a:lnTo>
                <a:lnTo>
                  <a:pt x="946" y="1098"/>
                </a:lnTo>
                <a:lnTo>
                  <a:pt x="954" y="1094"/>
                </a:lnTo>
                <a:lnTo>
                  <a:pt x="976" y="1085"/>
                </a:lnTo>
                <a:lnTo>
                  <a:pt x="976" y="1085"/>
                </a:lnTo>
                <a:lnTo>
                  <a:pt x="981" y="1084"/>
                </a:lnTo>
                <a:lnTo>
                  <a:pt x="986" y="1084"/>
                </a:lnTo>
                <a:lnTo>
                  <a:pt x="986" y="1084"/>
                </a:lnTo>
                <a:lnTo>
                  <a:pt x="991" y="1084"/>
                </a:lnTo>
                <a:lnTo>
                  <a:pt x="995" y="1085"/>
                </a:lnTo>
                <a:lnTo>
                  <a:pt x="1004" y="1089"/>
                </a:lnTo>
                <a:lnTo>
                  <a:pt x="1012" y="1095"/>
                </a:lnTo>
                <a:lnTo>
                  <a:pt x="1015" y="1100"/>
                </a:lnTo>
                <a:lnTo>
                  <a:pt x="1018" y="1104"/>
                </a:lnTo>
                <a:lnTo>
                  <a:pt x="1024" y="1116"/>
                </a:lnTo>
                <a:lnTo>
                  <a:pt x="1024" y="1116"/>
                </a:lnTo>
                <a:lnTo>
                  <a:pt x="1031" y="1128"/>
                </a:lnTo>
                <a:lnTo>
                  <a:pt x="1034" y="1131"/>
                </a:lnTo>
                <a:lnTo>
                  <a:pt x="1039" y="1135"/>
                </a:lnTo>
                <a:lnTo>
                  <a:pt x="1043" y="1138"/>
                </a:lnTo>
                <a:lnTo>
                  <a:pt x="1048" y="1140"/>
                </a:lnTo>
                <a:lnTo>
                  <a:pt x="1052" y="1141"/>
                </a:lnTo>
                <a:lnTo>
                  <a:pt x="1057" y="1143"/>
                </a:lnTo>
                <a:lnTo>
                  <a:pt x="1057" y="1143"/>
                </a:lnTo>
                <a:lnTo>
                  <a:pt x="1062" y="1141"/>
                </a:lnTo>
                <a:lnTo>
                  <a:pt x="1067" y="1140"/>
                </a:lnTo>
                <a:lnTo>
                  <a:pt x="1071" y="1139"/>
                </a:lnTo>
                <a:lnTo>
                  <a:pt x="1075" y="1136"/>
                </a:lnTo>
                <a:lnTo>
                  <a:pt x="1083" y="1129"/>
                </a:lnTo>
                <a:lnTo>
                  <a:pt x="1089" y="1119"/>
                </a:lnTo>
                <a:lnTo>
                  <a:pt x="1089" y="1119"/>
                </a:lnTo>
                <a:lnTo>
                  <a:pt x="1094" y="1108"/>
                </a:lnTo>
                <a:lnTo>
                  <a:pt x="1098" y="1095"/>
                </a:lnTo>
                <a:lnTo>
                  <a:pt x="1100" y="1081"/>
                </a:lnTo>
                <a:lnTo>
                  <a:pt x="1100" y="1068"/>
                </a:lnTo>
                <a:lnTo>
                  <a:pt x="1100" y="1068"/>
                </a:lnTo>
                <a:lnTo>
                  <a:pt x="1100" y="1055"/>
                </a:lnTo>
                <a:lnTo>
                  <a:pt x="1098" y="1043"/>
                </a:lnTo>
                <a:lnTo>
                  <a:pt x="1095" y="1031"/>
                </a:lnTo>
                <a:lnTo>
                  <a:pt x="1091" y="1020"/>
                </a:lnTo>
                <a:close/>
                <a:moveTo>
                  <a:pt x="303" y="796"/>
                </a:moveTo>
                <a:lnTo>
                  <a:pt x="250" y="561"/>
                </a:lnTo>
                <a:lnTo>
                  <a:pt x="250" y="561"/>
                </a:lnTo>
                <a:lnTo>
                  <a:pt x="249" y="554"/>
                </a:lnTo>
                <a:lnTo>
                  <a:pt x="248" y="548"/>
                </a:lnTo>
                <a:lnTo>
                  <a:pt x="248" y="541"/>
                </a:lnTo>
                <a:lnTo>
                  <a:pt x="249" y="535"/>
                </a:lnTo>
                <a:lnTo>
                  <a:pt x="249" y="535"/>
                </a:lnTo>
                <a:lnTo>
                  <a:pt x="251" y="529"/>
                </a:lnTo>
                <a:lnTo>
                  <a:pt x="253" y="521"/>
                </a:lnTo>
                <a:lnTo>
                  <a:pt x="256" y="516"/>
                </a:lnTo>
                <a:lnTo>
                  <a:pt x="260" y="510"/>
                </a:lnTo>
                <a:lnTo>
                  <a:pt x="264" y="505"/>
                </a:lnTo>
                <a:lnTo>
                  <a:pt x="269" y="501"/>
                </a:lnTo>
                <a:lnTo>
                  <a:pt x="274" y="499"/>
                </a:lnTo>
                <a:lnTo>
                  <a:pt x="280" y="496"/>
                </a:lnTo>
                <a:lnTo>
                  <a:pt x="330" y="480"/>
                </a:lnTo>
                <a:lnTo>
                  <a:pt x="457" y="440"/>
                </a:lnTo>
                <a:lnTo>
                  <a:pt x="303" y="796"/>
                </a:lnTo>
                <a:close/>
              </a:path>
            </a:pathLst>
          </a:custGeom>
          <a:solidFill>
            <a:srgbClr val="646464"/>
          </a:solidFill>
          <a:ln>
            <a:noFill/>
          </a:ln>
        </p:spPr>
        <p:txBody>
          <a:bodyPr vert="horz" wrap="square" lIns="91440" tIns="45720" rIns="91440" bIns="45720" numCol="1" anchor="t" anchorCtr="0" compatLnSpc="1">
            <a:prstTxWarp prst="textNoShape">
              <a:avLst/>
            </a:prstTxWarp>
          </a:bodyPr>
          <a:lstStyle/>
          <a:p>
            <a:pPr marL="0" marR="0" lvl="0" indent="0" algn="ctr" defTabSz="914077"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EYInterstate Light" panose="02000506000000020004" pitchFamily="2" charset="0"/>
            </a:endParaRPr>
          </a:p>
        </p:txBody>
      </p:sp>
      <p:sp>
        <p:nvSpPr>
          <p:cNvPr id="31" name="Freeform 75"/>
          <p:cNvSpPr>
            <a:spLocks noChangeAspect="1" noEditPoints="1"/>
          </p:cNvSpPr>
          <p:nvPr/>
        </p:nvSpPr>
        <p:spPr bwMode="auto">
          <a:xfrm>
            <a:off x="767757" y="1459798"/>
            <a:ext cx="724909" cy="1059648"/>
          </a:xfrm>
          <a:custGeom>
            <a:avLst/>
            <a:gdLst>
              <a:gd name="T0" fmla="*/ 2147483647 w 3158"/>
              <a:gd name="T1" fmla="*/ 2147483647 h 4763"/>
              <a:gd name="T2" fmla="*/ 2147483647 w 3158"/>
              <a:gd name="T3" fmla="*/ 2147483647 h 4763"/>
              <a:gd name="T4" fmla="*/ 2147483647 w 3158"/>
              <a:gd name="T5" fmla="*/ 2147483647 h 4763"/>
              <a:gd name="T6" fmla="*/ 2147483647 w 3158"/>
              <a:gd name="T7" fmla="*/ 2147483647 h 4763"/>
              <a:gd name="T8" fmla="*/ 2147483647 w 3158"/>
              <a:gd name="T9" fmla="*/ 2147483647 h 4763"/>
              <a:gd name="T10" fmla="*/ 2147483647 w 3158"/>
              <a:gd name="T11" fmla="*/ 2147483647 h 4763"/>
              <a:gd name="T12" fmla="*/ 2147483647 w 3158"/>
              <a:gd name="T13" fmla="*/ 2147483647 h 4763"/>
              <a:gd name="T14" fmla="*/ 2147483647 w 3158"/>
              <a:gd name="T15" fmla="*/ 2147483647 h 4763"/>
              <a:gd name="T16" fmla="*/ 2147483647 w 3158"/>
              <a:gd name="T17" fmla="*/ 2147483647 h 4763"/>
              <a:gd name="T18" fmla="*/ 2147483647 w 3158"/>
              <a:gd name="T19" fmla="*/ 2147483647 h 4763"/>
              <a:gd name="T20" fmla="*/ 2147483647 w 3158"/>
              <a:gd name="T21" fmla="*/ 2147483647 h 4763"/>
              <a:gd name="T22" fmla="*/ 2147483647 w 3158"/>
              <a:gd name="T23" fmla="*/ 2147483647 h 4763"/>
              <a:gd name="T24" fmla="*/ 2147483647 w 3158"/>
              <a:gd name="T25" fmla="*/ 2147483647 h 4763"/>
              <a:gd name="T26" fmla="*/ 2147483647 w 3158"/>
              <a:gd name="T27" fmla="*/ 2147483647 h 4763"/>
              <a:gd name="T28" fmla="*/ 2147483647 w 3158"/>
              <a:gd name="T29" fmla="*/ 2147483647 h 4763"/>
              <a:gd name="T30" fmla="*/ 2147483647 w 3158"/>
              <a:gd name="T31" fmla="*/ 2147483647 h 4763"/>
              <a:gd name="T32" fmla="*/ 2147483647 w 3158"/>
              <a:gd name="T33" fmla="*/ 2147483647 h 4763"/>
              <a:gd name="T34" fmla="*/ 2147483647 w 3158"/>
              <a:gd name="T35" fmla="*/ 2147483647 h 4763"/>
              <a:gd name="T36" fmla="*/ 2147483647 w 3158"/>
              <a:gd name="T37" fmla="*/ 2147483647 h 4763"/>
              <a:gd name="T38" fmla="*/ 2147483647 w 3158"/>
              <a:gd name="T39" fmla="*/ 2147483647 h 4763"/>
              <a:gd name="T40" fmla="*/ 2147483647 w 3158"/>
              <a:gd name="T41" fmla="*/ 2147483647 h 4763"/>
              <a:gd name="T42" fmla="*/ 2147483647 w 3158"/>
              <a:gd name="T43" fmla="*/ 2147483647 h 4763"/>
              <a:gd name="T44" fmla="*/ 2147483647 w 3158"/>
              <a:gd name="T45" fmla="*/ 2147483647 h 4763"/>
              <a:gd name="T46" fmla="*/ 2147483647 w 3158"/>
              <a:gd name="T47" fmla="*/ 2147483647 h 4763"/>
              <a:gd name="T48" fmla="*/ 2147483647 w 3158"/>
              <a:gd name="T49" fmla="*/ 2147483647 h 4763"/>
              <a:gd name="T50" fmla="*/ 2147483647 w 3158"/>
              <a:gd name="T51" fmla="*/ 2147483647 h 4763"/>
              <a:gd name="T52" fmla="*/ 2147483647 w 3158"/>
              <a:gd name="T53" fmla="*/ 2147483647 h 4763"/>
              <a:gd name="T54" fmla="*/ 2147483647 w 3158"/>
              <a:gd name="T55" fmla="*/ 2147483647 h 4763"/>
              <a:gd name="T56" fmla="*/ 2147483647 w 3158"/>
              <a:gd name="T57" fmla="*/ 2147483647 h 4763"/>
              <a:gd name="T58" fmla="*/ 2147483647 w 3158"/>
              <a:gd name="T59" fmla="*/ 2147483647 h 4763"/>
              <a:gd name="T60" fmla="*/ 2147483647 w 3158"/>
              <a:gd name="T61" fmla="*/ 2147483647 h 4763"/>
              <a:gd name="T62" fmla="*/ 2147483647 w 3158"/>
              <a:gd name="T63" fmla="*/ 2147483647 h 4763"/>
              <a:gd name="T64" fmla="*/ 2147483647 w 3158"/>
              <a:gd name="T65" fmla="*/ 2147483647 h 4763"/>
              <a:gd name="T66" fmla="*/ 2147483647 w 3158"/>
              <a:gd name="T67" fmla="*/ 2147483647 h 4763"/>
              <a:gd name="T68" fmla="*/ 2147483647 w 3158"/>
              <a:gd name="T69" fmla="*/ 2147483647 h 4763"/>
              <a:gd name="T70" fmla="*/ 2147483647 w 3158"/>
              <a:gd name="T71" fmla="*/ 2147483647 h 4763"/>
              <a:gd name="T72" fmla="*/ 2147483647 w 3158"/>
              <a:gd name="T73" fmla="*/ 2147483647 h 4763"/>
              <a:gd name="T74" fmla="*/ 2147483647 w 3158"/>
              <a:gd name="T75" fmla="*/ 2147483647 h 4763"/>
              <a:gd name="T76" fmla="*/ 2147483647 w 3158"/>
              <a:gd name="T77" fmla="*/ 2147483647 h 4763"/>
              <a:gd name="T78" fmla="*/ 2147483647 w 3158"/>
              <a:gd name="T79" fmla="*/ 2147483647 h 4763"/>
              <a:gd name="T80" fmla="*/ 2147483647 w 3158"/>
              <a:gd name="T81" fmla="*/ 2147483647 h 4763"/>
              <a:gd name="T82" fmla="*/ 2147483647 w 3158"/>
              <a:gd name="T83" fmla="*/ 2147483647 h 4763"/>
              <a:gd name="T84" fmla="*/ 2147483647 w 3158"/>
              <a:gd name="T85" fmla="*/ 2147483647 h 4763"/>
              <a:gd name="T86" fmla="*/ 2147483647 w 3158"/>
              <a:gd name="T87" fmla="*/ 2147483647 h 4763"/>
              <a:gd name="T88" fmla="*/ 2147483647 w 3158"/>
              <a:gd name="T89" fmla="*/ 2147483647 h 4763"/>
              <a:gd name="T90" fmla="*/ 2147483647 w 3158"/>
              <a:gd name="T91" fmla="*/ 2147483647 h 4763"/>
              <a:gd name="T92" fmla="*/ 2147483647 w 3158"/>
              <a:gd name="T93" fmla="*/ 2147483647 h 4763"/>
              <a:gd name="T94" fmla="*/ 2147483647 w 3158"/>
              <a:gd name="T95" fmla="*/ 2147483647 h 4763"/>
              <a:gd name="T96" fmla="*/ 2147483647 w 3158"/>
              <a:gd name="T97" fmla="*/ 2147483647 h 4763"/>
              <a:gd name="T98" fmla="*/ 2147483647 w 3158"/>
              <a:gd name="T99" fmla="*/ 2147483647 h 4763"/>
              <a:gd name="T100" fmla="*/ 2147483647 w 3158"/>
              <a:gd name="T101" fmla="*/ 2147483647 h 4763"/>
              <a:gd name="T102" fmla="*/ 2147483647 w 3158"/>
              <a:gd name="T103" fmla="*/ 2147483647 h 4763"/>
              <a:gd name="T104" fmla="*/ 2147483647 w 3158"/>
              <a:gd name="T105" fmla="*/ 2147483647 h 4763"/>
              <a:gd name="T106" fmla="*/ 2147483647 w 3158"/>
              <a:gd name="T107" fmla="*/ 2147483647 h 4763"/>
              <a:gd name="T108" fmla="*/ 2147483647 w 3158"/>
              <a:gd name="T109" fmla="*/ 2147483647 h 4763"/>
              <a:gd name="T110" fmla="*/ 2147483647 w 3158"/>
              <a:gd name="T111" fmla="*/ 2147483647 h 4763"/>
              <a:gd name="T112" fmla="*/ 2147483647 w 3158"/>
              <a:gd name="T113" fmla="*/ 2147483647 h 4763"/>
              <a:gd name="T114" fmla="*/ 2147483647 w 3158"/>
              <a:gd name="T115" fmla="*/ 2147483647 h 4763"/>
              <a:gd name="T116" fmla="*/ 2147483647 w 3158"/>
              <a:gd name="T117" fmla="*/ 2147483647 h 4763"/>
              <a:gd name="T118" fmla="*/ 2147483647 w 3158"/>
              <a:gd name="T119" fmla="*/ 2147483647 h 4763"/>
              <a:gd name="T120" fmla="*/ 2147483647 w 3158"/>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58"/>
              <a:gd name="T184" fmla="*/ 0 h 4763"/>
              <a:gd name="T185" fmla="*/ 3158 w 3158"/>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58" h="4763">
                <a:moveTo>
                  <a:pt x="3033" y="2701"/>
                </a:moveTo>
                <a:lnTo>
                  <a:pt x="2825" y="2701"/>
                </a:lnTo>
                <a:lnTo>
                  <a:pt x="2886" y="3069"/>
                </a:lnTo>
                <a:lnTo>
                  <a:pt x="3033" y="2701"/>
                </a:lnTo>
                <a:close/>
                <a:moveTo>
                  <a:pt x="107" y="2896"/>
                </a:moveTo>
                <a:lnTo>
                  <a:pt x="211" y="2896"/>
                </a:lnTo>
                <a:lnTo>
                  <a:pt x="290" y="2896"/>
                </a:lnTo>
                <a:lnTo>
                  <a:pt x="290" y="2949"/>
                </a:lnTo>
                <a:lnTo>
                  <a:pt x="238" y="2949"/>
                </a:lnTo>
                <a:lnTo>
                  <a:pt x="411" y="3284"/>
                </a:lnTo>
                <a:lnTo>
                  <a:pt x="383" y="2912"/>
                </a:lnTo>
                <a:lnTo>
                  <a:pt x="383" y="1459"/>
                </a:lnTo>
                <a:lnTo>
                  <a:pt x="436" y="1459"/>
                </a:lnTo>
                <a:lnTo>
                  <a:pt x="436" y="2912"/>
                </a:lnTo>
                <a:lnTo>
                  <a:pt x="578" y="4763"/>
                </a:lnTo>
                <a:lnTo>
                  <a:pt x="464" y="4763"/>
                </a:lnTo>
                <a:lnTo>
                  <a:pt x="365" y="3427"/>
                </a:lnTo>
                <a:lnTo>
                  <a:pt x="141" y="3003"/>
                </a:lnTo>
                <a:lnTo>
                  <a:pt x="0" y="3003"/>
                </a:lnTo>
                <a:lnTo>
                  <a:pt x="28" y="1227"/>
                </a:lnTo>
                <a:lnTo>
                  <a:pt x="30" y="1199"/>
                </a:lnTo>
                <a:lnTo>
                  <a:pt x="32" y="1172"/>
                </a:lnTo>
                <a:lnTo>
                  <a:pt x="38" y="1148"/>
                </a:lnTo>
                <a:lnTo>
                  <a:pt x="44" y="1125"/>
                </a:lnTo>
                <a:lnTo>
                  <a:pt x="54" y="1103"/>
                </a:lnTo>
                <a:lnTo>
                  <a:pt x="64" y="1085"/>
                </a:lnTo>
                <a:lnTo>
                  <a:pt x="77" y="1067"/>
                </a:lnTo>
                <a:lnTo>
                  <a:pt x="90" y="1051"/>
                </a:lnTo>
                <a:lnTo>
                  <a:pt x="105" y="1036"/>
                </a:lnTo>
                <a:lnTo>
                  <a:pt x="122" y="1023"/>
                </a:lnTo>
                <a:lnTo>
                  <a:pt x="140" y="1011"/>
                </a:lnTo>
                <a:lnTo>
                  <a:pt x="160" y="1000"/>
                </a:lnTo>
                <a:lnTo>
                  <a:pt x="180" y="989"/>
                </a:lnTo>
                <a:lnTo>
                  <a:pt x="201" y="980"/>
                </a:lnTo>
                <a:lnTo>
                  <a:pt x="223" y="971"/>
                </a:lnTo>
                <a:lnTo>
                  <a:pt x="247" y="963"/>
                </a:lnTo>
                <a:lnTo>
                  <a:pt x="650" y="823"/>
                </a:lnTo>
                <a:lnTo>
                  <a:pt x="650" y="836"/>
                </a:lnTo>
                <a:lnTo>
                  <a:pt x="650" y="924"/>
                </a:lnTo>
                <a:lnTo>
                  <a:pt x="650" y="1024"/>
                </a:lnTo>
                <a:lnTo>
                  <a:pt x="804" y="903"/>
                </a:lnTo>
                <a:lnTo>
                  <a:pt x="945" y="903"/>
                </a:lnTo>
                <a:lnTo>
                  <a:pt x="1102" y="1024"/>
                </a:lnTo>
                <a:lnTo>
                  <a:pt x="1102" y="938"/>
                </a:lnTo>
                <a:lnTo>
                  <a:pt x="1102" y="836"/>
                </a:lnTo>
                <a:lnTo>
                  <a:pt x="1102" y="819"/>
                </a:lnTo>
                <a:lnTo>
                  <a:pt x="1714" y="997"/>
                </a:lnTo>
                <a:lnTo>
                  <a:pt x="2172" y="847"/>
                </a:lnTo>
                <a:lnTo>
                  <a:pt x="2366" y="1415"/>
                </a:lnTo>
                <a:lnTo>
                  <a:pt x="2555" y="861"/>
                </a:lnTo>
                <a:lnTo>
                  <a:pt x="2869" y="929"/>
                </a:lnTo>
                <a:lnTo>
                  <a:pt x="2890" y="934"/>
                </a:lnTo>
                <a:lnTo>
                  <a:pt x="2907" y="941"/>
                </a:lnTo>
                <a:lnTo>
                  <a:pt x="2924" y="948"/>
                </a:lnTo>
                <a:lnTo>
                  <a:pt x="2942" y="956"/>
                </a:lnTo>
                <a:lnTo>
                  <a:pt x="2958" y="967"/>
                </a:lnTo>
                <a:lnTo>
                  <a:pt x="2973" y="977"/>
                </a:lnTo>
                <a:lnTo>
                  <a:pt x="2986" y="989"/>
                </a:lnTo>
                <a:lnTo>
                  <a:pt x="3000" y="1003"/>
                </a:lnTo>
                <a:lnTo>
                  <a:pt x="3010" y="1018"/>
                </a:lnTo>
                <a:lnTo>
                  <a:pt x="3021" y="1034"/>
                </a:lnTo>
                <a:lnTo>
                  <a:pt x="3030" y="1050"/>
                </a:lnTo>
                <a:lnTo>
                  <a:pt x="3039" y="1067"/>
                </a:lnTo>
                <a:lnTo>
                  <a:pt x="3045" y="1087"/>
                </a:lnTo>
                <a:lnTo>
                  <a:pt x="3051" y="1108"/>
                </a:lnTo>
                <a:lnTo>
                  <a:pt x="3055" y="1128"/>
                </a:lnTo>
                <a:lnTo>
                  <a:pt x="3056" y="1150"/>
                </a:lnTo>
                <a:lnTo>
                  <a:pt x="3158" y="2701"/>
                </a:lnTo>
                <a:lnTo>
                  <a:pt x="2954" y="3171"/>
                </a:lnTo>
                <a:lnTo>
                  <a:pt x="3061" y="3834"/>
                </a:lnTo>
                <a:lnTo>
                  <a:pt x="2669" y="3834"/>
                </a:lnTo>
                <a:lnTo>
                  <a:pt x="2439" y="4763"/>
                </a:lnTo>
                <a:lnTo>
                  <a:pt x="2327" y="4763"/>
                </a:lnTo>
                <a:lnTo>
                  <a:pt x="2585" y="3727"/>
                </a:lnTo>
                <a:lnTo>
                  <a:pt x="2392" y="3827"/>
                </a:lnTo>
                <a:lnTo>
                  <a:pt x="2172" y="4763"/>
                </a:lnTo>
                <a:lnTo>
                  <a:pt x="918" y="4763"/>
                </a:lnTo>
                <a:lnTo>
                  <a:pt x="878" y="4186"/>
                </a:lnTo>
                <a:lnTo>
                  <a:pt x="616" y="4186"/>
                </a:lnTo>
                <a:lnTo>
                  <a:pt x="752" y="3590"/>
                </a:lnTo>
                <a:lnTo>
                  <a:pt x="713" y="3575"/>
                </a:lnTo>
                <a:lnTo>
                  <a:pt x="699" y="3570"/>
                </a:lnTo>
                <a:lnTo>
                  <a:pt x="687" y="3562"/>
                </a:lnTo>
                <a:lnTo>
                  <a:pt x="675" y="3553"/>
                </a:lnTo>
                <a:lnTo>
                  <a:pt x="664" y="3544"/>
                </a:lnTo>
                <a:lnTo>
                  <a:pt x="655" y="3535"/>
                </a:lnTo>
                <a:lnTo>
                  <a:pt x="647" y="3524"/>
                </a:lnTo>
                <a:lnTo>
                  <a:pt x="639" y="3513"/>
                </a:lnTo>
                <a:lnTo>
                  <a:pt x="632" y="3501"/>
                </a:lnTo>
                <a:lnTo>
                  <a:pt x="627" y="3489"/>
                </a:lnTo>
                <a:lnTo>
                  <a:pt x="623" y="3476"/>
                </a:lnTo>
                <a:lnTo>
                  <a:pt x="619" y="3464"/>
                </a:lnTo>
                <a:lnTo>
                  <a:pt x="615" y="3450"/>
                </a:lnTo>
                <a:lnTo>
                  <a:pt x="613" y="3438"/>
                </a:lnTo>
                <a:lnTo>
                  <a:pt x="612" y="3425"/>
                </a:lnTo>
                <a:lnTo>
                  <a:pt x="612" y="3412"/>
                </a:lnTo>
                <a:lnTo>
                  <a:pt x="612" y="3402"/>
                </a:lnTo>
                <a:lnTo>
                  <a:pt x="666" y="2823"/>
                </a:lnTo>
                <a:lnTo>
                  <a:pt x="667" y="2811"/>
                </a:lnTo>
                <a:lnTo>
                  <a:pt x="671" y="2796"/>
                </a:lnTo>
                <a:lnTo>
                  <a:pt x="675" y="2783"/>
                </a:lnTo>
                <a:lnTo>
                  <a:pt x="682" y="2769"/>
                </a:lnTo>
                <a:lnTo>
                  <a:pt x="690" y="2756"/>
                </a:lnTo>
                <a:lnTo>
                  <a:pt x="698" y="2743"/>
                </a:lnTo>
                <a:lnTo>
                  <a:pt x="709" y="2731"/>
                </a:lnTo>
                <a:lnTo>
                  <a:pt x="719" y="2718"/>
                </a:lnTo>
                <a:lnTo>
                  <a:pt x="731" y="2706"/>
                </a:lnTo>
                <a:lnTo>
                  <a:pt x="744" y="2696"/>
                </a:lnTo>
                <a:lnTo>
                  <a:pt x="757" y="2688"/>
                </a:lnTo>
                <a:lnTo>
                  <a:pt x="772" y="2680"/>
                </a:lnTo>
                <a:lnTo>
                  <a:pt x="785" y="2673"/>
                </a:lnTo>
                <a:lnTo>
                  <a:pt x="800" y="2667"/>
                </a:lnTo>
                <a:lnTo>
                  <a:pt x="816" y="2665"/>
                </a:lnTo>
                <a:lnTo>
                  <a:pt x="831" y="2663"/>
                </a:lnTo>
                <a:lnTo>
                  <a:pt x="1505" y="2663"/>
                </a:lnTo>
                <a:lnTo>
                  <a:pt x="1526" y="2665"/>
                </a:lnTo>
                <a:lnTo>
                  <a:pt x="1545" y="2669"/>
                </a:lnTo>
                <a:lnTo>
                  <a:pt x="1564" y="2675"/>
                </a:lnTo>
                <a:lnTo>
                  <a:pt x="1581" y="2684"/>
                </a:lnTo>
                <a:lnTo>
                  <a:pt x="1598" y="2693"/>
                </a:lnTo>
                <a:lnTo>
                  <a:pt x="1613" y="2705"/>
                </a:lnTo>
                <a:lnTo>
                  <a:pt x="1628" y="2718"/>
                </a:lnTo>
                <a:lnTo>
                  <a:pt x="1641" y="2732"/>
                </a:lnTo>
                <a:lnTo>
                  <a:pt x="1653" y="2747"/>
                </a:lnTo>
                <a:lnTo>
                  <a:pt x="1664" y="2761"/>
                </a:lnTo>
                <a:lnTo>
                  <a:pt x="1675" y="2776"/>
                </a:lnTo>
                <a:lnTo>
                  <a:pt x="1683" y="2792"/>
                </a:lnTo>
                <a:lnTo>
                  <a:pt x="1690" y="2807"/>
                </a:lnTo>
                <a:lnTo>
                  <a:pt x="1696" y="2822"/>
                </a:lnTo>
                <a:lnTo>
                  <a:pt x="1700" y="2837"/>
                </a:lnTo>
                <a:lnTo>
                  <a:pt x="1703" y="2849"/>
                </a:lnTo>
                <a:lnTo>
                  <a:pt x="2213" y="2849"/>
                </a:lnTo>
                <a:lnTo>
                  <a:pt x="2228" y="2850"/>
                </a:lnTo>
                <a:lnTo>
                  <a:pt x="2241" y="2853"/>
                </a:lnTo>
                <a:lnTo>
                  <a:pt x="2253" y="2857"/>
                </a:lnTo>
                <a:lnTo>
                  <a:pt x="2267" y="2863"/>
                </a:lnTo>
                <a:lnTo>
                  <a:pt x="2279" y="2870"/>
                </a:lnTo>
                <a:lnTo>
                  <a:pt x="2290" y="2880"/>
                </a:lnTo>
                <a:lnTo>
                  <a:pt x="2300" y="2889"/>
                </a:lnTo>
                <a:lnTo>
                  <a:pt x="2311" y="2900"/>
                </a:lnTo>
                <a:lnTo>
                  <a:pt x="2321" y="2910"/>
                </a:lnTo>
                <a:lnTo>
                  <a:pt x="2329" y="2923"/>
                </a:lnTo>
                <a:lnTo>
                  <a:pt x="2345" y="2947"/>
                </a:lnTo>
                <a:lnTo>
                  <a:pt x="2357" y="2971"/>
                </a:lnTo>
                <a:lnTo>
                  <a:pt x="2365" y="2995"/>
                </a:lnTo>
                <a:lnTo>
                  <a:pt x="2585" y="3727"/>
                </a:lnTo>
                <a:lnTo>
                  <a:pt x="2938" y="3727"/>
                </a:lnTo>
                <a:lnTo>
                  <a:pt x="2684" y="2164"/>
                </a:lnTo>
                <a:lnTo>
                  <a:pt x="2739" y="2164"/>
                </a:lnTo>
                <a:lnTo>
                  <a:pt x="2817" y="2647"/>
                </a:lnTo>
                <a:lnTo>
                  <a:pt x="3048" y="2647"/>
                </a:lnTo>
                <a:lnTo>
                  <a:pt x="2950" y="1157"/>
                </a:lnTo>
                <a:lnTo>
                  <a:pt x="2947" y="1136"/>
                </a:lnTo>
                <a:lnTo>
                  <a:pt x="2942" y="1116"/>
                </a:lnTo>
                <a:lnTo>
                  <a:pt x="2939" y="1108"/>
                </a:lnTo>
                <a:lnTo>
                  <a:pt x="2934" y="1098"/>
                </a:lnTo>
                <a:lnTo>
                  <a:pt x="2930" y="1089"/>
                </a:lnTo>
                <a:lnTo>
                  <a:pt x="2923" y="1081"/>
                </a:lnTo>
                <a:lnTo>
                  <a:pt x="2916" y="1074"/>
                </a:lnTo>
                <a:lnTo>
                  <a:pt x="2910" y="1066"/>
                </a:lnTo>
                <a:lnTo>
                  <a:pt x="2900" y="1059"/>
                </a:lnTo>
                <a:lnTo>
                  <a:pt x="2891" y="1054"/>
                </a:lnTo>
                <a:lnTo>
                  <a:pt x="2880" y="1048"/>
                </a:lnTo>
                <a:lnTo>
                  <a:pt x="2869" y="1043"/>
                </a:lnTo>
                <a:lnTo>
                  <a:pt x="2856" y="1039"/>
                </a:lnTo>
                <a:lnTo>
                  <a:pt x="2841" y="1035"/>
                </a:lnTo>
                <a:lnTo>
                  <a:pt x="2573" y="975"/>
                </a:lnTo>
                <a:lnTo>
                  <a:pt x="2366" y="1569"/>
                </a:lnTo>
                <a:lnTo>
                  <a:pt x="2161" y="975"/>
                </a:lnTo>
                <a:lnTo>
                  <a:pt x="1741" y="1106"/>
                </a:lnTo>
                <a:lnTo>
                  <a:pt x="1633" y="1689"/>
                </a:lnTo>
                <a:lnTo>
                  <a:pt x="1580" y="1679"/>
                </a:lnTo>
                <a:lnTo>
                  <a:pt x="1687" y="1103"/>
                </a:lnTo>
                <a:lnTo>
                  <a:pt x="1156" y="953"/>
                </a:lnTo>
                <a:lnTo>
                  <a:pt x="1156" y="1134"/>
                </a:lnTo>
                <a:lnTo>
                  <a:pt x="926" y="959"/>
                </a:lnTo>
                <a:lnTo>
                  <a:pt x="823" y="959"/>
                </a:lnTo>
                <a:lnTo>
                  <a:pt x="593" y="1134"/>
                </a:lnTo>
                <a:lnTo>
                  <a:pt x="593" y="945"/>
                </a:lnTo>
                <a:lnTo>
                  <a:pt x="282" y="1063"/>
                </a:lnTo>
                <a:lnTo>
                  <a:pt x="254" y="1075"/>
                </a:lnTo>
                <a:lnTo>
                  <a:pt x="227" y="1087"/>
                </a:lnTo>
                <a:lnTo>
                  <a:pt x="215" y="1094"/>
                </a:lnTo>
                <a:lnTo>
                  <a:pt x="203" y="1102"/>
                </a:lnTo>
                <a:lnTo>
                  <a:pt x="192" y="1110"/>
                </a:lnTo>
                <a:lnTo>
                  <a:pt x="181" y="1118"/>
                </a:lnTo>
                <a:lnTo>
                  <a:pt x="170" y="1129"/>
                </a:lnTo>
                <a:lnTo>
                  <a:pt x="162" y="1138"/>
                </a:lnTo>
                <a:lnTo>
                  <a:pt x="154" y="1150"/>
                </a:lnTo>
                <a:lnTo>
                  <a:pt x="148" y="1164"/>
                </a:lnTo>
                <a:lnTo>
                  <a:pt x="142" y="1177"/>
                </a:lnTo>
                <a:lnTo>
                  <a:pt x="140" y="1192"/>
                </a:lnTo>
                <a:lnTo>
                  <a:pt x="137" y="1210"/>
                </a:lnTo>
                <a:lnTo>
                  <a:pt x="136" y="1227"/>
                </a:lnTo>
                <a:lnTo>
                  <a:pt x="107" y="2896"/>
                </a:lnTo>
                <a:close/>
                <a:moveTo>
                  <a:pt x="1637" y="2540"/>
                </a:moveTo>
                <a:lnTo>
                  <a:pt x="1637" y="2540"/>
                </a:lnTo>
                <a:lnTo>
                  <a:pt x="1623" y="2539"/>
                </a:lnTo>
                <a:lnTo>
                  <a:pt x="1607" y="2536"/>
                </a:lnTo>
                <a:lnTo>
                  <a:pt x="1590" y="2533"/>
                </a:lnTo>
                <a:lnTo>
                  <a:pt x="1574" y="2529"/>
                </a:lnTo>
                <a:lnTo>
                  <a:pt x="1558" y="2522"/>
                </a:lnTo>
                <a:lnTo>
                  <a:pt x="1542" y="2516"/>
                </a:lnTo>
                <a:lnTo>
                  <a:pt x="1527" y="2508"/>
                </a:lnTo>
                <a:lnTo>
                  <a:pt x="1513" y="2498"/>
                </a:lnTo>
                <a:lnTo>
                  <a:pt x="1503" y="2490"/>
                </a:lnTo>
                <a:lnTo>
                  <a:pt x="1492" y="2481"/>
                </a:lnTo>
                <a:lnTo>
                  <a:pt x="1484" y="2471"/>
                </a:lnTo>
                <a:lnTo>
                  <a:pt x="1476" y="2461"/>
                </a:lnTo>
                <a:lnTo>
                  <a:pt x="1462" y="2439"/>
                </a:lnTo>
                <a:lnTo>
                  <a:pt x="1449" y="2416"/>
                </a:lnTo>
                <a:lnTo>
                  <a:pt x="1440" y="2394"/>
                </a:lnTo>
                <a:lnTo>
                  <a:pt x="1433" y="2371"/>
                </a:lnTo>
                <a:lnTo>
                  <a:pt x="1428" y="2349"/>
                </a:lnTo>
                <a:lnTo>
                  <a:pt x="1424" y="2329"/>
                </a:lnTo>
                <a:lnTo>
                  <a:pt x="1420" y="2356"/>
                </a:lnTo>
                <a:lnTo>
                  <a:pt x="1413" y="2382"/>
                </a:lnTo>
                <a:lnTo>
                  <a:pt x="1405" y="2407"/>
                </a:lnTo>
                <a:lnTo>
                  <a:pt x="1394" y="2430"/>
                </a:lnTo>
                <a:lnTo>
                  <a:pt x="1382" y="2453"/>
                </a:lnTo>
                <a:lnTo>
                  <a:pt x="1369" y="2474"/>
                </a:lnTo>
                <a:lnTo>
                  <a:pt x="1353" y="2494"/>
                </a:lnTo>
                <a:lnTo>
                  <a:pt x="1337" y="2513"/>
                </a:lnTo>
                <a:lnTo>
                  <a:pt x="1318" y="2529"/>
                </a:lnTo>
                <a:lnTo>
                  <a:pt x="1298" y="2544"/>
                </a:lnTo>
                <a:lnTo>
                  <a:pt x="1278" y="2557"/>
                </a:lnTo>
                <a:lnTo>
                  <a:pt x="1256" y="2568"/>
                </a:lnTo>
                <a:lnTo>
                  <a:pt x="1232" y="2576"/>
                </a:lnTo>
                <a:lnTo>
                  <a:pt x="1209" y="2583"/>
                </a:lnTo>
                <a:lnTo>
                  <a:pt x="1184" y="2587"/>
                </a:lnTo>
                <a:lnTo>
                  <a:pt x="1158" y="2588"/>
                </a:lnTo>
                <a:lnTo>
                  <a:pt x="1131" y="2587"/>
                </a:lnTo>
                <a:lnTo>
                  <a:pt x="1106" y="2583"/>
                </a:lnTo>
                <a:lnTo>
                  <a:pt x="1082" y="2576"/>
                </a:lnTo>
                <a:lnTo>
                  <a:pt x="1059" y="2567"/>
                </a:lnTo>
                <a:lnTo>
                  <a:pt x="1036" y="2556"/>
                </a:lnTo>
                <a:lnTo>
                  <a:pt x="1015" y="2543"/>
                </a:lnTo>
                <a:lnTo>
                  <a:pt x="995" y="2526"/>
                </a:lnTo>
                <a:lnTo>
                  <a:pt x="976" y="2509"/>
                </a:lnTo>
                <a:lnTo>
                  <a:pt x="960" y="2490"/>
                </a:lnTo>
                <a:lnTo>
                  <a:pt x="944" y="2469"/>
                </a:lnTo>
                <a:lnTo>
                  <a:pt x="930" y="2447"/>
                </a:lnTo>
                <a:lnTo>
                  <a:pt x="918" y="2423"/>
                </a:lnTo>
                <a:lnTo>
                  <a:pt x="909" y="2398"/>
                </a:lnTo>
                <a:lnTo>
                  <a:pt x="901" y="2372"/>
                </a:lnTo>
                <a:lnTo>
                  <a:pt x="895" y="2345"/>
                </a:lnTo>
                <a:lnTo>
                  <a:pt x="891" y="2318"/>
                </a:lnTo>
                <a:lnTo>
                  <a:pt x="887" y="2337"/>
                </a:lnTo>
                <a:lnTo>
                  <a:pt x="883" y="2360"/>
                </a:lnTo>
                <a:lnTo>
                  <a:pt x="875" y="2384"/>
                </a:lnTo>
                <a:lnTo>
                  <a:pt x="867" y="2408"/>
                </a:lnTo>
                <a:lnTo>
                  <a:pt x="855" y="2434"/>
                </a:lnTo>
                <a:lnTo>
                  <a:pt x="847" y="2446"/>
                </a:lnTo>
                <a:lnTo>
                  <a:pt x="840" y="2457"/>
                </a:lnTo>
                <a:lnTo>
                  <a:pt x="831" y="2469"/>
                </a:lnTo>
                <a:lnTo>
                  <a:pt x="821" y="2479"/>
                </a:lnTo>
                <a:lnTo>
                  <a:pt x="812" y="2489"/>
                </a:lnTo>
                <a:lnTo>
                  <a:pt x="800" y="2498"/>
                </a:lnTo>
                <a:lnTo>
                  <a:pt x="782" y="2510"/>
                </a:lnTo>
                <a:lnTo>
                  <a:pt x="764" y="2520"/>
                </a:lnTo>
                <a:lnTo>
                  <a:pt x="745" y="2526"/>
                </a:lnTo>
                <a:lnTo>
                  <a:pt x="725" y="2532"/>
                </a:lnTo>
                <a:lnTo>
                  <a:pt x="705" y="2536"/>
                </a:lnTo>
                <a:lnTo>
                  <a:pt x="686" y="2539"/>
                </a:lnTo>
                <a:lnTo>
                  <a:pt x="667" y="2540"/>
                </a:lnTo>
                <a:lnTo>
                  <a:pt x="648" y="2540"/>
                </a:lnTo>
                <a:lnTo>
                  <a:pt x="615" y="2539"/>
                </a:lnTo>
                <a:lnTo>
                  <a:pt x="589" y="2535"/>
                </a:lnTo>
                <a:lnTo>
                  <a:pt x="565" y="2529"/>
                </a:lnTo>
                <a:lnTo>
                  <a:pt x="566" y="2505"/>
                </a:lnTo>
                <a:lnTo>
                  <a:pt x="570" y="2479"/>
                </a:lnTo>
                <a:lnTo>
                  <a:pt x="578" y="2446"/>
                </a:lnTo>
                <a:lnTo>
                  <a:pt x="582" y="2428"/>
                </a:lnTo>
                <a:lnTo>
                  <a:pt x="589" y="2411"/>
                </a:lnTo>
                <a:lnTo>
                  <a:pt x="597" y="2392"/>
                </a:lnTo>
                <a:lnTo>
                  <a:pt x="607" y="2375"/>
                </a:lnTo>
                <a:lnTo>
                  <a:pt x="617" y="2357"/>
                </a:lnTo>
                <a:lnTo>
                  <a:pt x="629" y="2341"/>
                </a:lnTo>
                <a:lnTo>
                  <a:pt x="643" y="2325"/>
                </a:lnTo>
                <a:lnTo>
                  <a:pt x="659" y="2312"/>
                </a:lnTo>
                <a:lnTo>
                  <a:pt x="671" y="2304"/>
                </a:lnTo>
                <a:lnTo>
                  <a:pt x="684" y="2297"/>
                </a:lnTo>
                <a:lnTo>
                  <a:pt x="698" y="2290"/>
                </a:lnTo>
                <a:lnTo>
                  <a:pt x="710" y="2285"/>
                </a:lnTo>
                <a:lnTo>
                  <a:pt x="725" y="2281"/>
                </a:lnTo>
                <a:lnTo>
                  <a:pt x="738" y="2277"/>
                </a:lnTo>
                <a:lnTo>
                  <a:pt x="765" y="2273"/>
                </a:lnTo>
                <a:lnTo>
                  <a:pt x="792" y="2271"/>
                </a:lnTo>
                <a:lnTo>
                  <a:pt x="817" y="2270"/>
                </a:lnTo>
                <a:lnTo>
                  <a:pt x="840" y="2271"/>
                </a:lnTo>
                <a:lnTo>
                  <a:pt x="859" y="2274"/>
                </a:lnTo>
                <a:lnTo>
                  <a:pt x="859" y="2249"/>
                </a:lnTo>
                <a:lnTo>
                  <a:pt x="862" y="2215"/>
                </a:lnTo>
                <a:lnTo>
                  <a:pt x="866" y="2184"/>
                </a:lnTo>
                <a:lnTo>
                  <a:pt x="872" y="2152"/>
                </a:lnTo>
                <a:lnTo>
                  <a:pt x="882" y="2122"/>
                </a:lnTo>
                <a:lnTo>
                  <a:pt x="894" y="2094"/>
                </a:lnTo>
                <a:lnTo>
                  <a:pt x="909" y="2067"/>
                </a:lnTo>
                <a:lnTo>
                  <a:pt x="926" y="2042"/>
                </a:lnTo>
                <a:lnTo>
                  <a:pt x="945" y="2018"/>
                </a:lnTo>
                <a:lnTo>
                  <a:pt x="965" y="1996"/>
                </a:lnTo>
                <a:lnTo>
                  <a:pt x="988" y="1976"/>
                </a:lnTo>
                <a:lnTo>
                  <a:pt x="1013" y="1960"/>
                </a:lnTo>
                <a:lnTo>
                  <a:pt x="1039" y="1945"/>
                </a:lnTo>
                <a:lnTo>
                  <a:pt x="1054" y="1940"/>
                </a:lnTo>
                <a:lnTo>
                  <a:pt x="1067" y="1934"/>
                </a:lnTo>
                <a:lnTo>
                  <a:pt x="1082" y="1929"/>
                </a:lnTo>
                <a:lnTo>
                  <a:pt x="1097" y="1925"/>
                </a:lnTo>
                <a:lnTo>
                  <a:pt x="1111" y="1922"/>
                </a:lnTo>
                <a:lnTo>
                  <a:pt x="1126" y="1921"/>
                </a:lnTo>
                <a:lnTo>
                  <a:pt x="1142" y="1920"/>
                </a:lnTo>
                <a:lnTo>
                  <a:pt x="1158" y="1918"/>
                </a:lnTo>
                <a:lnTo>
                  <a:pt x="1174" y="1920"/>
                </a:lnTo>
                <a:lnTo>
                  <a:pt x="1189" y="1921"/>
                </a:lnTo>
                <a:lnTo>
                  <a:pt x="1205" y="1922"/>
                </a:lnTo>
                <a:lnTo>
                  <a:pt x="1220" y="1925"/>
                </a:lnTo>
                <a:lnTo>
                  <a:pt x="1235" y="1929"/>
                </a:lnTo>
                <a:lnTo>
                  <a:pt x="1250" y="1934"/>
                </a:lnTo>
                <a:lnTo>
                  <a:pt x="1263" y="1940"/>
                </a:lnTo>
                <a:lnTo>
                  <a:pt x="1278" y="1945"/>
                </a:lnTo>
                <a:lnTo>
                  <a:pt x="1303" y="1960"/>
                </a:lnTo>
                <a:lnTo>
                  <a:pt x="1327" y="1976"/>
                </a:lnTo>
                <a:lnTo>
                  <a:pt x="1350" y="1996"/>
                </a:lnTo>
                <a:lnTo>
                  <a:pt x="1372" y="2018"/>
                </a:lnTo>
                <a:lnTo>
                  <a:pt x="1390" y="2042"/>
                </a:lnTo>
                <a:lnTo>
                  <a:pt x="1408" y="2067"/>
                </a:lnTo>
                <a:lnTo>
                  <a:pt x="1421" y="2094"/>
                </a:lnTo>
                <a:lnTo>
                  <a:pt x="1435" y="2122"/>
                </a:lnTo>
                <a:lnTo>
                  <a:pt x="1444" y="2152"/>
                </a:lnTo>
                <a:lnTo>
                  <a:pt x="1451" y="2184"/>
                </a:lnTo>
                <a:lnTo>
                  <a:pt x="1455" y="2215"/>
                </a:lnTo>
                <a:lnTo>
                  <a:pt x="1456" y="2249"/>
                </a:lnTo>
                <a:lnTo>
                  <a:pt x="1456" y="2274"/>
                </a:lnTo>
                <a:lnTo>
                  <a:pt x="1476" y="2271"/>
                </a:lnTo>
                <a:lnTo>
                  <a:pt x="1498" y="2270"/>
                </a:lnTo>
                <a:lnTo>
                  <a:pt x="1522" y="2271"/>
                </a:lnTo>
                <a:lnTo>
                  <a:pt x="1546" y="2273"/>
                </a:lnTo>
                <a:lnTo>
                  <a:pt x="1572" y="2277"/>
                </a:lnTo>
                <a:lnTo>
                  <a:pt x="1597" y="2284"/>
                </a:lnTo>
                <a:lnTo>
                  <a:pt x="1611" y="2288"/>
                </a:lnTo>
                <a:lnTo>
                  <a:pt x="1623" y="2293"/>
                </a:lnTo>
                <a:lnTo>
                  <a:pt x="1635" y="2300"/>
                </a:lnTo>
                <a:lnTo>
                  <a:pt x="1647" y="2306"/>
                </a:lnTo>
                <a:lnTo>
                  <a:pt x="1655" y="2286"/>
                </a:lnTo>
                <a:lnTo>
                  <a:pt x="1663" y="2267"/>
                </a:lnTo>
                <a:lnTo>
                  <a:pt x="1674" y="2249"/>
                </a:lnTo>
                <a:lnTo>
                  <a:pt x="1686" y="2231"/>
                </a:lnTo>
                <a:lnTo>
                  <a:pt x="1698" y="2214"/>
                </a:lnTo>
                <a:lnTo>
                  <a:pt x="1713" y="2199"/>
                </a:lnTo>
                <a:lnTo>
                  <a:pt x="1727" y="2184"/>
                </a:lnTo>
                <a:lnTo>
                  <a:pt x="1742" y="2171"/>
                </a:lnTo>
                <a:lnTo>
                  <a:pt x="1760" y="2159"/>
                </a:lnTo>
                <a:lnTo>
                  <a:pt x="1777" y="2148"/>
                </a:lnTo>
                <a:lnTo>
                  <a:pt x="1794" y="2139"/>
                </a:lnTo>
                <a:lnTo>
                  <a:pt x="1813" y="2132"/>
                </a:lnTo>
                <a:lnTo>
                  <a:pt x="1833" y="2125"/>
                </a:lnTo>
                <a:lnTo>
                  <a:pt x="1853" y="2121"/>
                </a:lnTo>
                <a:lnTo>
                  <a:pt x="1875" y="2118"/>
                </a:lnTo>
                <a:lnTo>
                  <a:pt x="1896" y="2117"/>
                </a:lnTo>
                <a:lnTo>
                  <a:pt x="1923" y="2118"/>
                </a:lnTo>
                <a:lnTo>
                  <a:pt x="1950" y="2124"/>
                </a:lnTo>
                <a:lnTo>
                  <a:pt x="1977" y="2130"/>
                </a:lnTo>
                <a:lnTo>
                  <a:pt x="2001" y="2141"/>
                </a:lnTo>
                <a:lnTo>
                  <a:pt x="2025" y="2153"/>
                </a:lnTo>
                <a:lnTo>
                  <a:pt x="2047" y="2169"/>
                </a:lnTo>
                <a:lnTo>
                  <a:pt x="2068" y="2187"/>
                </a:lnTo>
                <a:lnTo>
                  <a:pt x="2087" y="2206"/>
                </a:lnTo>
                <a:lnTo>
                  <a:pt x="2103" y="2227"/>
                </a:lnTo>
                <a:lnTo>
                  <a:pt x="2119" y="2250"/>
                </a:lnTo>
                <a:lnTo>
                  <a:pt x="2133" y="2275"/>
                </a:lnTo>
                <a:lnTo>
                  <a:pt x="2143" y="2301"/>
                </a:lnTo>
                <a:lnTo>
                  <a:pt x="2153" y="2328"/>
                </a:lnTo>
                <a:lnTo>
                  <a:pt x="2158" y="2357"/>
                </a:lnTo>
                <a:lnTo>
                  <a:pt x="2162" y="2386"/>
                </a:lnTo>
                <a:lnTo>
                  <a:pt x="2163" y="2416"/>
                </a:lnTo>
                <a:lnTo>
                  <a:pt x="2163" y="2457"/>
                </a:lnTo>
                <a:lnTo>
                  <a:pt x="2162" y="2488"/>
                </a:lnTo>
                <a:lnTo>
                  <a:pt x="2158" y="2517"/>
                </a:lnTo>
                <a:lnTo>
                  <a:pt x="2153" y="2545"/>
                </a:lnTo>
                <a:lnTo>
                  <a:pt x="2143" y="2572"/>
                </a:lnTo>
                <a:lnTo>
                  <a:pt x="2133" y="2599"/>
                </a:lnTo>
                <a:lnTo>
                  <a:pt x="2119" y="2623"/>
                </a:lnTo>
                <a:lnTo>
                  <a:pt x="2103" y="2646"/>
                </a:lnTo>
                <a:lnTo>
                  <a:pt x="2087" y="2667"/>
                </a:lnTo>
                <a:lnTo>
                  <a:pt x="2068" y="2688"/>
                </a:lnTo>
                <a:lnTo>
                  <a:pt x="2047" y="2704"/>
                </a:lnTo>
                <a:lnTo>
                  <a:pt x="2025" y="2720"/>
                </a:lnTo>
                <a:lnTo>
                  <a:pt x="2001" y="2732"/>
                </a:lnTo>
                <a:lnTo>
                  <a:pt x="1977" y="2743"/>
                </a:lnTo>
                <a:lnTo>
                  <a:pt x="1950" y="2749"/>
                </a:lnTo>
                <a:lnTo>
                  <a:pt x="1923" y="2755"/>
                </a:lnTo>
                <a:lnTo>
                  <a:pt x="1896" y="2756"/>
                </a:lnTo>
                <a:lnTo>
                  <a:pt x="1872" y="2755"/>
                </a:lnTo>
                <a:lnTo>
                  <a:pt x="1851" y="2752"/>
                </a:lnTo>
                <a:lnTo>
                  <a:pt x="1828" y="2747"/>
                </a:lnTo>
                <a:lnTo>
                  <a:pt x="1808" y="2740"/>
                </a:lnTo>
                <a:lnTo>
                  <a:pt x="1788" y="2731"/>
                </a:lnTo>
                <a:lnTo>
                  <a:pt x="1768" y="2720"/>
                </a:lnTo>
                <a:lnTo>
                  <a:pt x="1750" y="2708"/>
                </a:lnTo>
                <a:lnTo>
                  <a:pt x="1733" y="2694"/>
                </a:lnTo>
                <a:lnTo>
                  <a:pt x="1715" y="2680"/>
                </a:lnTo>
                <a:lnTo>
                  <a:pt x="1700" y="2662"/>
                </a:lnTo>
                <a:lnTo>
                  <a:pt x="1687" y="2645"/>
                </a:lnTo>
                <a:lnTo>
                  <a:pt x="1674" y="2626"/>
                </a:lnTo>
                <a:lnTo>
                  <a:pt x="1663" y="2606"/>
                </a:lnTo>
                <a:lnTo>
                  <a:pt x="1653" y="2584"/>
                </a:lnTo>
                <a:lnTo>
                  <a:pt x="1644" y="2563"/>
                </a:lnTo>
                <a:lnTo>
                  <a:pt x="1637" y="2540"/>
                </a:lnTo>
                <a:close/>
                <a:moveTo>
                  <a:pt x="1373" y="2259"/>
                </a:moveTo>
                <a:lnTo>
                  <a:pt x="1373" y="2259"/>
                </a:lnTo>
                <a:lnTo>
                  <a:pt x="1350" y="2247"/>
                </a:lnTo>
                <a:lnTo>
                  <a:pt x="1329" y="2232"/>
                </a:lnTo>
                <a:lnTo>
                  <a:pt x="1309" y="2216"/>
                </a:lnTo>
                <a:lnTo>
                  <a:pt x="1291" y="2198"/>
                </a:lnTo>
                <a:lnTo>
                  <a:pt x="1274" y="2176"/>
                </a:lnTo>
                <a:lnTo>
                  <a:pt x="1260" y="2153"/>
                </a:lnTo>
                <a:lnTo>
                  <a:pt x="1248" y="2129"/>
                </a:lnTo>
                <a:lnTo>
                  <a:pt x="1237" y="2104"/>
                </a:lnTo>
                <a:lnTo>
                  <a:pt x="1231" y="2124"/>
                </a:lnTo>
                <a:lnTo>
                  <a:pt x="1223" y="2141"/>
                </a:lnTo>
                <a:lnTo>
                  <a:pt x="1213" y="2160"/>
                </a:lnTo>
                <a:lnTo>
                  <a:pt x="1203" y="2176"/>
                </a:lnTo>
                <a:lnTo>
                  <a:pt x="1190" y="2192"/>
                </a:lnTo>
                <a:lnTo>
                  <a:pt x="1178" y="2207"/>
                </a:lnTo>
                <a:lnTo>
                  <a:pt x="1165" y="2220"/>
                </a:lnTo>
                <a:lnTo>
                  <a:pt x="1150" y="2234"/>
                </a:lnTo>
                <a:lnTo>
                  <a:pt x="1135" y="2245"/>
                </a:lnTo>
                <a:lnTo>
                  <a:pt x="1119" y="2255"/>
                </a:lnTo>
                <a:lnTo>
                  <a:pt x="1103" y="2263"/>
                </a:lnTo>
                <a:lnTo>
                  <a:pt x="1086" y="2271"/>
                </a:lnTo>
                <a:lnTo>
                  <a:pt x="1067" y="2277"/>
                </a:lnTo>
                <a:lnTo>
                  <a:pt x="1048" y="2281"/>
                </a:lnTo>
                <a:lnTo>
                  <a:pt x="1029" y="2284"/>
                </a:lnTo>
                <a:lnTo>
                  <a:pt x="1011" y="2285"/>
                </a:lnTo>
                <a:lnTo>
                  <a:pt x="993" y="2284"/>
                </a:lnTo>
                <a:lnTo>
                  <a:pt x="976" y="2282"/>
                </a:lnTo>
                <a:lnTo>
                  <a:pt x="960" y="2278"/>
                </a:lnTo>
                <a:lnTo>
                  <a:pt x="944" y="2274"/>
                </a:lnTo>
                <a:lnTo>
                  <a:pt x="944" y="2289"/>
                </a:lnTo>
                <a:lnTo>
                  <a:pt x="945" y="2314"/>
                </a:lnTo>
                <a:lnTo>
                  <a:pt x="948" y="2340"/>
                </a:lnTo>
                <a:lnTo>
                  <a:pt x="954" y="2363"/>
                </a:lnTo>
                <a:lnTo>
                  <a:pt x="961" y="2386"/>
                </a:lnTo>
                <a:lnTo>
                  <a:pt x="970" y="2407"/>
                </a:lnTo>
                <a:lnTo>
                  <a:pt x="981" y="2427"/>
                </a:lnTo>
                <a:lnTo>
                  <a:pt x="993" y="2446"/>
                </a:lnTo>
                <a:lnTo>
                  <a:pt x="1008" y="2463"/>
                </a:lnTo>
                <a:lnTo>
                  <a:pt x="1023" y="2479"/>
                </a:lnTo>
                <a:lnTo>
                  <a:pt x="1040" y="2493"/>
                </a:lnTo>
                <a:lnTo>
                  <a:pt x="1058" y="2505"/>
                </a:lnTo>
                <a:lnTo>
                  <a:pt x="1076" y="2516"/>
                </a:lnTo>
                <a:lnTo>
                  <a:pt x="1095" y="2524"/>
                </a:lnTo>
                <a:lnTo>
                  <a:pt x="1115" y="2529"/>
                </a:lnTo>
                <a:lnTo>
                  <a:pt x="1137" y="2533"/>
                </a:lnTo>
                <a:lnTo>
                  <a:pt x="1158" y="2535"/>
                </a:lnTo>
                <a:lnTo>
                  <a:pt x="1180" y="2533"/>
                </a:lnTo>
                <a:lnTo>
                  <a:pt x="1200" y="2529"/>
                </a:lnTo>
                <a:lnTo>
                  <a:pt x="1221" y="2524"/>
                </a:lnTo>
                <a:lnTo>
                  <a:pt x="1240" y="2516"/>
                </a:lnTo>
                <a:lnTo>
                  <a:pt x="1259" y="2505"/>
                </a:lnTo>
                <a:lnTo>
                  <a:pt x="1276" y="2493"/>
                </a:lnTo>
                <a:lnTo>
                  <a:pt x="1294" y="2479"/>
                </a:lnTo>
                <a:lnTo>
                  <a:pt x="1309" y="2463"/>
                </a:lnTo>
                <a:lnTo>
                  <a:pt x="1323" y="2446"/>
                </a:lnTo>
                <a:lnTo>
                  <a:pt x="1335" y="2427"/>
                </a:lnTo>
                <a:lnTo>
                  <a:pt x="1346" y="2407"/>
                </a:lnTo>
                <a:lnTo>
                  <a:pt x="1356" y="2386"/>
                </a:lnTo>
                <a:lnTo>
                  <a:pt x="1362" y="2363"/>
                </a:lnTo>
                <a:lnTo>
                  <a:pt x="1368" y="2340"/>
                </a:lnTo>
                <a:lnTo>
                  <a:pt x="1372" y="2314"/>
                </a:lnTo>
                <a:lnTo>
                  <a:pt x="1373" y="2289"/>
                </a:lnTo>
                <a:lnTo>
                  <a:pt x="1373" y="2259"/>
                </a:lnTo>
                <a:close/>
                <a:moveTo>
                  <a:pt x="2108" y="2386"/>
                </a:moveTo>
                <a:lnTo>
                  <a:pt x="2108" y="2386"/>
                </a:lnTo>
                <a:lnTo>
                  <a:pt x="2091" y="2383"/>
                </a:lnTo>
                <a:lnTo>
                  <a:pt x="2072" y="2380"/>
                </a:lnTo>
                <a:lnTo>
                  <a:pt x="2055" y="2375"/>
                </a:lnTo>
                <a:lnTo>
                  <a:pt x="2039" y="2368"/>
                </a:lnTo>
                <a:lnTo>
                  <a:pt x="2023" y="2361"/>
                </a:lnTo>
                <a:lnTo>
                  <a:pt x="2006" y="2352"/>
                </a:lnTo>
                <a:lnTo>
                  <a:pt x="1992" y="2343"/>
                </a:lnTo>
                <a:lnTo>
                  <a:pt x="1978" y="2332"/>
                </a:lnTo>
                <a:lnTo>
                  <a:pt x="1965" y="2320"/>
                </a:lnTo>
                <a:lnTo>
                  <a:pt x="1951" y="2306"/>
                </a:lnTo>
                <a:lnTo>
                  <a:pt x="1939" y="2292"/>
                </a:lnTo>
                <a:lnTo>
                  <a:pt x="1929" y="2277"/>
                </a:lnTo>
                <a:lnTo>
                  <a:pt x="1919" y="2261"/>
                </a:lnTo>
                <a:lnTo>
                  <a:pt x="1910" y="2243"/>
                </a:lnTo>
                <a:lnTo>
                  <a:pt x="1903" y="2226"/>
                </a:lnTo>
                <a:lnTo>
                  <a:pt x="1896" y="2208"/>
                </a:lnTo>
                <a:lnTo>
                  <a:pt x="1890" y="2226"/>
                </a:lnTo>
                <a:lnTo>
                  <a:pt x="1882" y="2243"/>
                </a:lnTo>
                <a:lnTo>
                  <a:pt x="1872" y="2261"/>
                </a:lnTo>
                <a:lnTo>
                  <a:pt x="1863" y="2277"/>
                </a:lnTo>
                <a:lnTo>
                  <a:pt x="1852" y="2292"/>
                </a:lnTo>
                <a:lnTo>
                  <a:pt x="1840" y="2306"/>
                </a:lnTo>
                <a:lnTo>
                  <a:pt x="1828" y="2320"/>
                </a:lnTo>
                <a:lnTo>
                  <a:pt x="1815" y="2332"/>
                </a:lnTo>
                <a:lnTo>
                  <a:pt x="1800" y="2343"/>
                </a:lnTo>
                <a:lnTo>
                  <a:pt x="1785" y="2352"/>
                </a:lnTo>
                <a:lnTo>
                  <a:pt x="1769" y="2361"/>
                </a:lnTo>
                <a:lnTo>
                  <a:pt x="1753" y="2368"/>
                </a:lnTo>
                <a:lnTo>
                  <a:pt x="1737" y="2375"/>
                </a:lnTo>
                <a:lnTo>
                  <a:pt x="1719" y="2380"/>
                </a:lnTo>
                <a:lnTo>
                  <a:pt x="1702" y="2383"/>
                </a:lnTo>
                <a:lnTo>
                  <a:pt x="1683" y="2386"/>
                </a:lnTo>
                <a:lnTo>
                  <a:pt x="1682" y="2400"/>
                </a:lnTo>
                <a:lnTo>
                  <a:pt x="1682" y="2416"/>
                </a:lnTo>
                <a:lnTo>
                  <a:pt x="1682" y="2457"/>
                </a:lnTo>
                <a:lnTo>
                  <a:pt x="1683" y="2484"/>
                </a:lnTo>
                <a:lnTo>
                  <a:pt x="1686" y="2508"/>
                </a:lnTo>
                <a:lnTo>
                  <a:pt x="1691" y="2532"/>
                </a:lnTo>
                <a:lnTo>
                  <a:pt x="1699" y="2555"/>
                </a:lnTo>
                <a:lnTo>
                  <a:pt x="1709" y="2576"/>
                </a:lnTo>
                <a:lnTo>
                  <a:pt x="1719" y="2596"/>
                </a:lnTo>
                <a:lnTo>
                  <a:pt x="1731" y="2615"/>
                </a:lnTo>
                <a:lnTo>
                  <a:pt x="1745" y="2631"/>
                </a:lnTo>
                <a:lnTo>
                  <a:pt x="1761" y="2647"/>
                </a:lnTo>
                <a:lnTo>
                  <a:pt x="1777" y="2662"/>
                </a:lnTo>
                <a:lnTo>
                  <a:pt x="1794" y="2674"/>
                </a:lnTo>
                <a:lnTo>
                  <a:pt x="1813" y="2684"/>
                </a:lnTo>
                <a:lnTo>
                  <a:pt x="1833" y="2692"/>
                </a:lnTo>
                <a:lnTo>
                  <a:pt x="1853" y="2697"/>
                </a:lnTo>
                <a:lnTo>
                  <a:pt x="1875" y="2701"/>
                </a:lnTo>
                <a:lnTo>
                  <a:pt x="1896" y="2702"/>
                </a:lnTo>
                <a:lnTo>
                  <a:pt x="1918" y="2701"/>
                </a:lnTo>
                <a:lnTo>
                  <a:pt x="1938" y="2697"/>
                </a:lnTo>
                <a:lnTo>
                  <a:pt x="1958" y="2692"/>
                </a:lnTo>
                <a:lnTo>
                  <a:pt x="1978" y="2684"/>
                </a:lnTo>
                <a:lnTo>
                  <a:pt x="1997" y="2674"/>
                </a:lnTo>
                <a:lnTo>
                  <a:pt x="2015" y="2662"/>
                </a:lnTo>
                <a:lnTo>
                  <a:pt x="2031" y="2647"/>
                </a:lnTo>
                <a:lnTo>
                  <a:pt x="2047" y="2631"/>
                </a:lnTo>
                <a:lnTo>
                  <a:pt x="2060" y="2615"/>
                </a:lnTo>
                <a:lnTo>
                  <a:pt x="2074" y="2596"/>
                </a:lnTo>
                <a:lnTo>
                  <a:pt x="2084" y="2576"/>
                </a:lnTo>
                <a:lnTo>
                  <a:pt x="2094" y="2555"/>
                </a:lnTo>
                <a:lnTo>
                  <a:pt x="2100" y="2532"/>
                </a:lnTo>
                <a:lnTo>
                  <a:pt x="2106" y="2508"/>
                </a:lnTo>
                <a:lnTo>
                  <a:pt x="2110" y="2484"/>
                </a:lnTo>
                <a:lnTo>
                  <a:pt x="2110" y="2457"/>
                </a:lnTo>
                <a:lnTo>
                  <a:pt x="2110" y="2416"/>
                </a:lnTo>
                <a:lnTo>
                  <a:pt x="2110" y="2400"/>
                </a:lnTo>
                <a:lnTo>
                  <a:pt x="2108" y="2386"/>
                </a:lnTo>
                <a:close/>
                <a:moveTo>
                  <a:pt x="2711" y="462"/>
                </a:moveTo>
                <a:lnTo>
                  <a:pt x="2711" y="462"/>
                </a:lnTo>
                <a:lnTo>
                  <a:pt x="2712" y="477"/>
                </a:lnTo>
                <a:lnTo>
                  <a:pt x="2711" y="491"/>
                </a:lnTo>
                <a:lnTo>
                  <a:pt x="2710" y="507"/>
                </a:lnTo>
                <a:lnTo>
                  <a:pt x="2707" y="522"/>
                </a:lnTo>
                <a:lnTo>
                  <a:pt x="2702" y="537"/>
                </a:lnTo>
                <a:lnTo>
                  <a:pt x="2696" y="550"/>
                </a:lnTo>
                <a:lnTo>
                  <a:pt x="2690" y="565"/>
                </a:lnTo>
                <a:lnTo>
                  <a:pt x="2682" y="579"/>
                </a:lnTo>
                <a:lnTo>
                  <a:pt x="2672" y="592"/>
                </a:lnTo>
                <a:lnTo>
                  <a:pt x="2661" y="605"/>
                </a:lnTo>
                <a:lnTo>
                  <a:pt x="2651" y="618"/>
                </a:lnTo>
                <a:lnTo>
                  <a:pt x="2639" y="630"/>
                </a:lnTo>
                <a:lnTo>
                  <a:pt x="2625" y="642"/>
                </a:lnTo>
                <a:lnTo>
                  <a:pt x="2610" y="652"/>
                </a:lnTo>
                <a:lnTo>
                  <a:pt x="2594" y="663"/>
                </a:lnTo>
                <a:lnTo>
                  <a:pt x="2578" y="673"/>
                </a:lnTo>
                <a:lnTo>
                  <a:pt x="2570" y="690"/>
                </a:lnTo>
                <a:lnTo>
                  <a:pt x="2559" y="706"/>
                </a:lnTo>
                <a:lnTo>
                  <a:pt x="2549" y="721"/>
                </a:lnTo>
                <a:lnTo>
                  <a:pt x="2538" y="736"/>
                </a:lnTo>
                <a:lnTo>
                  <a:pt x="2526" y="749"/>
                </a:lnTo>
                <a:lnTo>
                  <a:pt x="2512" y="763"/>
                </a:lnTo>
                <a:lnTo>
                  <a:pt x="2498" y="775"/>
                </a:lnTo>
                <a:lnTo>
                  <a:pt x="2483" y="785"/>
                </a:lnTo>
                <a:lnTo>
                  <a:pt x="2468" y="795"/>
                </a:lnTo>
                <a:lnTo>
                  <a:pt x="2452" y="803"/>
                </a:lnTo>
                <a:lnTo>
                  <a:pt x="2436" y="811"/>
                </a:lnTo>
                <a:lnTo>
                  <a:pt x="2418" y="816"/>
                </a:lnTo>
                <a:lnTo>
                  <a:pt x="2401" y="822"/>
                </a:lnTo>
                <a:lnTo>
                  <a:pt x="2382" y="826"/>
                </a:lnTo>
                <a:lnTo>
                  <a:pt x="2363" y="827"/>
                </a:lnTo>
                <a:lnTo>
                  <a:pt x="2345" y="828"/>
                </a:lnTo>
                <a:lnTo>
                  <a:pt x="2327" y="827"/>
                </a:lnTo>
                <a:lnTo>
                  <a:pt x="2308" y="826"/>
                </a:lnTo>
                <a:lnTo>
                  <a:pt x="2291" y="822"/>
                </a:lnTo>
                <a:lnTo>
                  <a:pt x="2275" y="818"/>
                </a:lnTo>
                <a:lnTo>
                  <a:pt x="2259" y="812"/>
                </a:lnTo>
                <a:lnTo>
                  <a:pt x="2243" y="805"/>
                </a:lnTo>
                <a:lnTo>
                  <a:pt x="2227" y="797"/>
                </a:lnTo>
                <a:lnTo>
                  <a:pt x="2212" y="789"/>
                </a:lnTo>
                <a:lnTo>
                  <a:pt x="2198" y="779"/>
                </a:lnTo>
                <a:lnTo>
                  <a:pt x="2184" y="768"/>
                </a:lnTo>
                <a:lnTo>
                  <a:pt x="2172" y="757"/>
                </a:lnTo>
                <a:lnTo>
                  <a:pt x="2159" y="744"/>
                </a:lnTo>
                <a:lnTo>
                  <a:pt x="2147" y="730"/>
                </a:lnTo>
                <a:lnTo>
                  <a:pt x="2137" y="717"/>
                </a:lnTo>
                <a:lnTo>
                  <a:pt x="2127" y="702"/>
                </a:lnTo>
                <a:lnTo>
                  <a:pt x="2118" y="686"/>
                </a:lnTo>
                <a:lnTo>
                  <a:pt x="2098" y="677"/>
                </a:lnTo>
                <a:lnTo>
                  <a:pt x="2079" y="666"/>
                </a:lnTo>
                <a:lnTo>
                  <a:pt x="2061" y="654"/>
                </a:lnTo>
                <a:lnTo>
                  <a:pt x="2045" y="642"/>
                </a:lnTo>
                <a:lnTo>
                  <a:pt x="2031" y="630"/>
                </a:lnTo>
                <a:lnTo>
                  <a:pt x="2016" y="616"/>
                </a:lnTo>
                <a:lnTo>
                  <a:pt x="2004" y="601"/>
                </a:lnTo>
                <a:lnTo>
                  <a:pt x="1993" y="588"/>
                </a:lnTo>
                <a:lnTo>
                  <a:pt x="1984" y="573"/>
                </a:lnTo>
                <a:lnTo>
                  <a:pt x="1976" y="557"/>
                </a:lnTo>
                <a:lnTo>
                  <a:pt x="1969" y="542"/>
                </a:lnTo>
                <a:lnTo>
                  <a:pt x="1965" y="526"/>
                </a:lnTo>
                <a:lnTo>
                  <a:pt x="1962" y="510"/>
                </a:lnTo>
                <a:lnTo>
                  <a:pt x="1961" y="494"/>
                </a:lnTo>
                <a:lnTo>
                  <a:pt x="1962" y="478"/>
                </a:lnTo>
                <a:lnTo>
                  <a:pt x="1965" y="462"/>
                </a:lnTo>
                <a:lnTo>
                  <a:pt x="2036" y="162"/>
                </a:lnTo>
                <a:lnTo>
                  <a:pt x="2040" y="150"/>
                </a:lnTo>
                <a:lnTo>
                  <a:pt x="2044" y="140"/>
                </a:lnTo>
                <a:lnTo>
                  <a:pt x="2048" y="128"/>
                </a:lnTo>
                <a:lnTo>
                  <a:pt x="2053" y="117"/>
                </a:lnTo>
                <a:lnTo>
                  <a:pt x="2067" y="98"/>
                </a:lnTo>
                <a:lnTo>
                  <a:pt x="2082" y="81"/>
                </a:lnTo>
                <a:lnTo>
                  <a:pt x="2099" y="64"/>
                </a:lnTo>
                <a:lnTo>
                  <a:pt x="2118" y="51"/>
                </a:lnTo>
                <a:lnTo>
                  <a:pt x="2139" y="39"/>
                </a:lnTo>
                <a:lnTo>
                  <a:pt x="2161" y="28"/>
                </a:lnTo>
                <a:lnTo>
                  <a:pt x="2185" y="20"/>
                </a:lnTo>
                <a:lnTo>
                  <a:pt x="2210" y="13"/>
                </a:lnTo>
                <a:lnTo>
                  <a:pt x="2236" y="9"/>
                </a:lnTo>
                <a:lnTo>
                  <a:pt x="2263" y="7"/>
                </a:lnTo>
                <a:lnTo>
                  <a:pt x="2291" y="5"/>
                </a:lnTo>
                <a:lnTo>
                  <a:pt x="2319" y="5"/>
                </a:lnTo>
                <a:lnTo>
                  <a:pt x="2347" y="8"/>
                </a:lnTo>
                <a:lnTo>
                  <a:pt x="2376" y="11"/>
                </a:lnTo>
                <a:lnTo>
                  <a:pt x="2404" y="16"/>
                </a:lnTo>
                <a:lnTo>
                  <a:pt x="2432" y="23"/>
                </a:lnTo>
                <a:lnTo>
                  <a:pt x="2460" y="31"/>
                </a:lnTo>
                <a:lnTo>
                  <a:pt x="2487" y="40"/>
                </a:lnTo>
                <a:lnTo>
                  <a:pt x="2512" y="51"/>
                </a:lnTo>
                <a:lnTo>
                  <a:pt x="2537" y="63"/>
                </a:lnTo>
                <a:lnTo>
                  <a:pt x="2561" y="77"/>
                </a:lnTo>
                <a:lnTo>
                  <a:pt x="2584" y="90"/>
                </a:lnTo>
                <a:lnTo>
                  <a:pt x="2604" y="106"/>
                </a:lnTo>
                <a:lnTo>
                  <a:pt x="2622" y="124"/>
                </a:lnTo>
                <a:lnTo>
                  <a:pt x="2640" y="141"/>
                </a:lnTo>
                <a:lnTo>
                  <a:pt x="2655" y="160"/>
                </a:lnTo>
                <a:lnTo>
                  <a:pt x="2667" y="180"/>
                </a:lnTo>
                <a:lnTo>
                  <a:pt x="2676" y="201"/>
                </a:lnTo>
                <a:lnTo>
                  <a:pt x="2683" y="223"/>
                </a:lnTo>
                <a:lnTo>
                  <a:pt x="2687" y="246"/>
                </a:lnTo>
                <a:lnTo>
                  <a:pt x="2711" y="462"/>
                </a:lnTo>
                <a:close/>
                <a:moveTo>
                  <a:pt x="2455" y="259"/>
                </a:moveTo>
                <a:lnTo>
                  <a:pt x="2455" y="259"/>
                </a:lnTo>
                <a:lnTo>
                  <a:pt x="2444" y="283"/>
                </a:lnTo>
                <a:lnTo>
                  <a:pt x="2432" y="306"/>
                </a:lnTo>
                <a:lnTo>
                  <a:pt x="2418" y="329"/>
                </a:lnTo>
                <a:lnTo>
                  <a:pt x="2404" y="349"/>
                </a:lnTo>
                <a:lnTo>
                  <a:pt x="2388" y="369"/>
                </a:lnTo>
                <a:lnTo>
                  <a:pt x="2369" y="388"/>
                </a:lnTo>
                <a:lnTo>
                  <a:pt x="2350" y="405"/>
                </a:lnTo>
                <a:lnTo>
                  <a:pt x="2330" y="422"/>
                </a:lnTo>
                <a:lnTo>
                  <a:pt x="2308" y="436"/>
                </a:lnTo>
                <a:lnTo>
                  <a:pt x="2286" y="450"/>
                </a:lnTo>
                <a:lnTo>
                  <a:pt x="2261" y="460"/>
                </a:lnTo>
                <a:lnTo>
                  <a:pt x="2237" y="470"/>
                </a:lnTo>
                <a:lnTo>
                  <a:pt x="2212" y="478"/>
                </a:lnTo>
                <a:lnTo>
                  <a:pt x="2186" y="485"/>
                </a:lnTo>
                <a:lnTo>
                  <a:pt x="2159" y="489"/>
                </a:lnTo>
                <a:lnTo>
                  <a:pt x="2131" y="491"/>
                </a:lnTo>
                <a:lnTo>
                  <a:pt x="2131" y="530"/>
                </a:lnTo>
                <a:lnTo>
                  <a:pt x="2133" y="556"/>
                </a:lnTo>
                <a:lnTo>
                  <a:pt x="2137" y="581"/>
                </a:lnTo>
                <a:lnTo>
                  <a:pt x="2142" y="604"/>
                </a:lnTo>
                <a:lnTo>
                  <a:pt x="2149" y="627"/>
                </a:lnTo>
                <a:lnTo>
                  <a:pt x="2158" y="648"/>
                </a:lnTo>
                <a:lnTo>
                  <a:pt x="2169" y="669"/>
                </a:lnTo>
                <a:lnTo>
                  <a:pt x="2181" y="687"/>
                </a:lnTo>
                <a:lnTo>
                  <a:pt x="2196" y="703"/>
                </a:lnTo>
                <a:lnTo>
                  <a:pt x="2210" y="720"/>
                </a:lnTo>
                <a:lnTo>
                  <a:pt x="2227" y="733"/>
                </a:lnTo>
                <a:lnTo>
                  <a:pt x="2244" y="745"/>
                </a:lnTo>
                <a:lnTo>
                  <a:pt x="2263" y="756"/>
                </a:lnTo>
                <a:lnTo>
                  <a:pt x="2283" y="764"/>
                </a:lnTo>
                <a:lnTo>
                  <a:pt x="2303" y="769"/>
                </a:lnTo>
                <a:lnTo>
                  <a:pt x="2323" y="773"/>
                </a:lnTo>
                <a:lnTo>
                  <a:pt x="2345" y="775"/>
                </a:lnTo>
                <a:lnTo>
                  <a:pt x="2366" y="773"/>
                </a:lnTo>
                <a:lnTo>
                  <a:pt x="2386" y="769"/>
                </a:lnTo>
                <a:lnTo>
                  <a:pt x="2406" y="764"/>
                </a:lnTo>
                <a:lnTo>
                  <a:pt x="2427" y="756"/>
                </a:lnTo>
                <a:lnTo>
                  <a:pt x="2445" y="745"/>
                </a:lnTo>
                <a:lnTo>
                  <a:pt x="2463" y="733"/>
                </a:lnTo>
                <a:lnTo>
                  <a:pt x="2479" y="720"/>
                </a:lnTo>
                <a:lnTo>
                  <a:pt x="2494" y="703"/>
                </a:lnTo>
                <a:lnTo>
                  <a:pt x="2508" y="687"/>
                </a:lnTo>
                <a:lnTo>
                  <a:pt x="2520" y="669"/>
                </a:lnTo>
                <a:lnTo>
                  <a:pt x="2531" y="648"/>
                </a:lnTo>
                <a:lnTo>
                  <a:pt x="2541" y="627"/>
                </a:lnTo>
                <a:lnTo>
                  <a:pt x="2547" y="604"/>
                </a:lnTo>
                <a:lnTo>
                  <a:pt x="2553" y="581"/>
                </a:lnTo>
                <a:lnTo>
                  <a:pt x="2557" y="556"/>
                </a:lnTo>
                <a:lnTo>
                  <a:pt x="2558" y="530"/>
                </a:lnTo>
                <a:lnTo>
                  <a:pt x="2558" y="467"/>
                </a:lnTo>
                <a:lnTo>
                  <a:pt x="2557" y="451"/>
                </a:lnTo>
                <a:lnTo>
                  <a:pt x="2555" y="434"/>
                </a:lnTo>
                <a:lnTo>
                  <a:pt x="2553" y="419"/>
                </a:lnTo>
                <a:lnTo>
                  <a:pt x="2550" y="403"/>
                </a:lnTo>
                <a:lnTo>
                  <a:pt x="2546" y="388"/>
                </a:lnTo>
                <a:lnTo>
                  <a:pt x="2541" y="373"/>
                </a:lnTo>
                <a:lnTo>
                  <a:pt x="2535" y="358"/>
                </a:lnTo>
                <a:lnTo>
                  <a:pt x="2529" y="345"/>
                </a:lnTo>
                <a:lnTo>
                  <a:pt x="2522" y="332"/>
                </a:lnTo>
                <a:lnTo>
                  <a:pt x="2514" y="320"/>
                </a:lnTo>
                <a:lnTo>
                  <a:pt x="2506" y="307"/>
                </a:lnTo>
                <a:lnTo>
                  <a:pt x="2496" y="297"/>
                </a:lnTo>
                <a:lnTo>
                  <a:pt x="2487" y="286"/>
                </a:lnTo>
                <a:lnTo>
                  <a:pt x="2476" y="277"/>
                </a:lnTo>
                <a:lnTo>
                  <a:pt x="2465" y="267"/>
                </a:lnTo>
                <a:lnTo>
                  <a:pt x="2455" y="259"/>
                </a:lnTo>
                <a:close/>
                <a:moveTo>
                  <a:pt x="1041" y="227"/>
                </a:moveTo>
                <a:lnTo>
                  <a:pt x="1041" y="227"/>
                </a:lnTo>
                <a:lnTo>
                  <a:pt x="1027" y="244"/>
                </a:lnTo>
                <a:lnTo>
                  <a:pt x="1011" y="262"/>
                </a:lnTo>
                <a:lnTo>
                  <a:pt x="995" y="278"/>
                </a:lnTo>
                <a:lnTo>
                  <a:pt x="977" y="293"/>
                </a:lnTo>
                <a:lnTo>
                  <a:pt x="958" y="307"/>
                </a:lnTo>
                <a:lnTo>
                  <a:pt x="939" y="321"/>
                </a:lnTo>
                <a:lnTo>
                  <a:pt x="919" y="333"/>
                </a:lnTo>
                <a:lnTo>
                  <a:pt x="899" y="344"/>
                </a:lnTo>
                <a:lnTo>
                  <a:pt x="878" y="354"/>
                </a:lnTo>
                <a:lnTo>
                  <a:pt x="856" y="362"/>
                </a:lnTo>
                <a:lnTo>
                  <a:pt x="833" y="371"/>
                </a:lnTo>
                <a:lnTo>
                  <a:pt x="811" y="377"/>
                </a:lnTo>
                <a:lnTo>
                  <a:pt x="788" y="381"/>
                </a:lnTo>
                <a:lnTo>
                  <a:pt x="764" y="385"/>
                </a:lnTo>
                <a:lnTo>
                  <a:pt x="738" y="388"/>
                </a:lnTo>
                <a:lnTo>
                  <a:pt x="714" y="388"/>
                </a:lnTo>
                <a:lnTo>
                  <a:pt x="679" y="387"/>
                </a:lnTo>
                <a:lnTo>
                  <a:pt x="644" y="383"/>
                </a:lnTo>
                <a:lnTo>
                  <a:pt x="643" y="400"/>
                </a:lnTo>
                <a:lnTo>
                  <a:pt x="643" y="419"/>
                </a:lnTo>
                <a:lnTo>
                  <a:pt x="643" y="495"/>
                </a:lnTo>
                <a:lnTo>
                  <a:pt x="644" y="524"/>
                </a:lnTo>
                <a:lnTo>
                  <a:pt x="647" y="550"/>
                </a:lnTo>
                <a:lnTo>
                  <a:pt x="654" y="577"/>
                </a:lnTo>
                <a:lnTo>
                  <a:pt x="662" y="601"/>
                </a:lnTo>
                <a:lnTo>
                  <a:pt x="671" y="626"/>
                </a:lnTo>
                <a:lnTo>
                  <a:pt x="683" y="647"/>
                </a:lnTo>
                <a:lnTo>
                  <a:pt x="697" y="667"/>
                </a:lnTo>
                <a:lnTo>
                  <a:pt x="713" y="687"/>
                </a:lnTo>
                <a:lnTo>
                  <a:pt x="729" y="703"/>
                </a:lnTo>
                <a:lnTo>
                  <a:pt x="748" y="720"/>
                </a:lnTo>
                <a:lnTo>
                  <a:pt x="766" y="733"/>
                </a:lnTo>
                <a:lnTo>
                  <a:pt x="788" y="744"/>
                </a:lnTo>
                <a:lnTo>
                  <a:pt x="808" y="752"/>
                </a:lnTo>
                <a:lnTo>
                  <a:pt x="831" y="758"/>
                </a:lnTo>
                <a:lnTo>
                  <a:pt x="854" y="763"/>
                </a:lnTo>
                <a:lnTo>
                  <a:pt x="878" y="764"/>
                </a:lnTo>
                <a:lnTo>
                  <a:pt x="901" y="763"/>
                </a:lnTo>
                <a:lnTo>
                  <a:pt x="923" y="758"/>
                </a:lnTo>
                <a:lnTo>
                  <a:pt x="946" y="752"/>
                </a:lnTo>
                <a:lnTo>
                  <a:pt x="968" y="744"/>
                </a:lnTo>
                <a:lnTo>
                  <a:pt x="988" y="733"/>
                </a:lnTo>
                <a:lnTo>
                  <a:pt x="1008" y="720"/>
                </a:lnTo>
                <a:lnTo>
                  <a:pt x="1025" y="703"/>
                </a:lnTo>
                <a:lnTo>
                  <a:pt x="1043" y="687"/>
                </a:lnTo>
                <a:lnTo>
                  <a:pt x="1058" y="667"/>
                </a:lnTo>
                <a:lnTo>
                  <a:pt x="1071" y="647"/>
                </a:lnTo>
                <a:lnTo>
                  <a:pt x="1083" y="626"/>
                </a:lnTo>
                <a:lnTo>
                  <a:pt x="1094" y="601"/>
                </a:lnTo>
                <a:lnTo>
                  <a:pt x="1102" y="577"/>
                </a:lnTo>
                <a:lnTo>
                  <a:pt x="1107" y="550"/>
                </a:lnTo>
                <a:lnTo>
                  <a:pt x="1111" y="524"/>
                </a:lnTo>
                <a:lnTo>
                  <a:pt x="1113" y="495"/>
                </a:lnTo>
                <a:lnTo>
                  <a:pt x="1113" y="419"/>
                </a:lnTo>
                <a:lnTo>
                  <a:pt x="1111" y="391"/>
                </a:lnTo>
                <a:lnTo>
                  <a:pt x="1107" y="364"/>
                </a:lnTo>
                <a:lnTo>
                  <a:pt x="1101" y="337"/>
                </a:lnTo>
                <a:lnTo>
                  <a:pt x="1092" y="311"/>
                </a:lnTo>
                <a:lnTo>
                  <a:pt x="1083" y="289"/>
                </a:lnTo>
                <a:lnTo>
                  <a:pt x="1071" y="266"/>
                </a:lnTo>
                <a:lnTo>
                  <a:pt x="1056" y="246"/>
                </a:lnTo>
                <a:lnTo>
                  <a:pt x="1041" y="227"/>
                </a:lnTo>
                <a:close/>
                <a:moveTo>
                  <a:pt x="1211" y="556"/>
                </a:moveTo>
                <a:lnTo>
                  <a:pt x="1152" y="595"/>
                </a:lnTo>
                <a:lnTo>
                  <a:pt x="1145" y="618"/>
                </a:lnTo>
                <a:lnTo>
                  <a:pt x="1135" y="640"/>
                </a:lnTo>
                <a:lnTo>
                  <a:pt x="1125" y="662"/>
                </a:lnTo>
                <a:lnTo>
                  <a:pt x="1111" y="683"/>
                </a:lnTo>
                <a:lnTo>
                  <a:pt x="1098" y="703"/>
                </a:lnTo>
                <a:lnTo>
                  <a:pt x="1083" y="721"/>
                </a:lnTo>
                <a:lnTo>
                  <a:pt x="1067" y="738"/>
                </a:lnTo>
                <a:lnTo>
                  <a:pt x="1050" y="754"/>
                </a:lnTo>
                <a:lnTo>
                  <a:pt x="1031" y="768"/>
                </a:lnTo>
                <a:lnTo>
                  <a:pt x="1012" y="781"/>
                </a:lnTo>
                <a:lnTo>
                  <a:pt x="992" y="792"/>
                </a:lnTo>
                <a:lnTo>
                  <a:pt x="970" y="801"/>
                </a:lnTo>
                <a:lnTo>
                  <a:pt x="948" y="808"/>
                </a:lnTo>
                <a:lnTo>
                  <a:pt x="925" y="814"/>
                </a:lnTo>
                <a:lnTo>
                  <a:pt x="902" y="816"/>
                </a:lnTo>
                <a:lnTo>
                  <a:pt x="878" y="818"/>
                </a:lnTo>
                <a:lnTo>
                  <a:pt x="852" y="816"/>
                </a:lnTo>
                <a:lnTo>
                  <a:pt x="828" y="814"/>
                </a:lnTo>
                <a:lnTo>
                  <a:pt x="805" y="808"/>
                </a:lnTo>
                <a:lnTo>
                  <a:pt x="782" y="800"/>
                </a:lnTo>
                <a:lnTo>
                  <a:pt x="761" y="791"/>
                </a:lnTo>
                <a:lnTo>
                  <a:pt x="741" y="780"/>
                </a:lnTo>
                <a:lnTo>
                  <a:pt x="721" y="767"/>
                </a:lnTo>
                <a:lnTo>
                  <a:pt x="702" y="752"/>
                </a:lnTo>
                <a:lnTo>
                  <a:pt x="684" y="736"/>
                </a:lnTo>
                <a:lnTo>
                  <a:pt x="668" y="718"/>
                </a:lnTo>
                <a:lnTo>
                  <a:pt x="654" y="698"/>
                </a:lnTo>
                <a:lnTo>
                  <a:pt x="640" y="678"/>
                </a:lnTo>
                <a:lnTo>
                  <a:pt x="628" y="656"/>
                </a:lnTo>
                <a:lnTo>
                  <a:pt x="617" y="634"/>
                </a:lnTo>
                <a:lnTo>
                  <a:pt x="608" y="611"/>
                </a:lnTo>
                <a:lnTo>
                  <a:pt x="600" y="587"/>
                </a:lnTo>
                <a:lnTo>
                  <a:pt x="554" y="556"/>
                </a:lnTo>
                <a:lnTo>
                  <a:pt x="554" y="291"/>
                </a:lnTo>
                <a:lnTo>
                  <a:pt x="556" y="271"/>
                </a:lnTo>
                <a:lnTo>
                  <a:pt x="558" y="251"/>
                </a:lnTo>
                <a:lnTo>
                  <a:pt x="562" y="232"/>
                </a:lnTo>
                <a:lnTo>
                  <a:pt x="569" y="213"/>
                </a:lnTo>
                <a:lnTo>
                  <a:pt x="577" y="195"/>
                </a:lnTo>
                <a:lnTo>
                  <a:pt x="587" y="177"/>
                </a:lnTo>
                <a:lnTo>
                  <a:pt x="597" y="160"/>
                </a:lnTo>
                <a:lnTo>
                  <a:pt x="609" y="144"/>
                </a:lnTo>
                <a:lnTo>
                  <a:pt x="623" y="128"/>
                </a:lnTo>
                <a:lnTo>
                  <a:pt x="638" y="111"/>
                </a:lnTo>
                <a:lnTo>
                  <a:pt x="652" y="98"/>
                </a:lnTo>
                <a:lnTo>
                  <a:pt x="668" y="85"/>
                </a:lnTo>
                <a:lnTo>
                  <a:pt x="686" y="71"/>
                </a:lnTo>
                <a:lnTo>
                  <a:pt x="703" y="59"/>
                </a:lnTo>
                <a:lnTo>
                  <a:pt x="721" y="48"/>
                </a:lnTo>
                <a:lnTo>
                  <a:pt x="740" y="39"/>
                </a:lnTo>
                <a:lnTo>
                  <a:pt x="758" y="30"/>
                </a:lnTo>
                <a:lnTo>
                  <a:pt x="778" y="21"/>
                </a:lnTo>
                <a:lnTo>
                  <a:pt x="797" y="15"/>
                </a:lnTo>
                <a:lnTo>
                  <a:pt x="816" y="9"/>
                </a:lnTo>
                <a:lnTo>
                  <a:pt x="836" y="5"/>
                </a:lnTo>
                <a:lnTo>
                  <a:pt x="855" y="1"/>
                </a:lnTo>
                <a:lnTo>
                  <a:pt x="874" y="0"/>
                </a:lnTo>
                <a:lnTo>
                  <a:pt x="893" y="0"/>
                </a:lnTo>
                <a:lnTo>
                  <a:pt x="910" y="0"/>
                </a:lnTo>
                <a:lnTo>
                  <a:pt x="927" y="3"/>
                </a:lnTo>
                <a:lnTo>
                  <a:pt x="945" y="5"/>
                </a:lnTo>
                <a:lnTo>
                  <a:pt x="960" y="11"/>
                </a:lnTo>
                <a:lnTo>
                  <a:pt x="976" y="17"/>
                </a:lnTo>
                <a:lnTo>
                  <a:pt x="989" y="26"/>
                </a:lnTo>
                <a:lnTo>
                  <a:pt x="1003" y="35"/>
                </a:lnTo>
                <a:lnTo>
                  <a:pt x="1013" y="47"/>
                </a:lnTo>
                <a:lnTo>
                  <a:pt x="1027" y="43"/>
                </a:lnTo>
                <a:lnTo>
                  <a:pt x="1039" y="39"/>
                </a:lnTo>
                <a:lnTo>
                  <a:pt x="1051" y="38"/>
                </a:lnTo>
                <a:lnTo>
                  <a:pt x="1062" y="36"/>
                </a:lnTo>
                <a:lnTo>
                  <a:pt x="1072" y="36"/>
                </a:lnTo>
                <a:lnTo>
                  <a:pt x="1083" y="38"/>
                </a:lnTo>
                <a:lnTo>
                  <a:pt x="1092" y="40"/>
                </a:lnTo>
                <a:lnTo>
                  <a:pt x="1102" y="43"/>
                </a:lnTo>
                <a:lnTo>
                  <a:pt x="1111" y="47"/>
                </a:lnTo>
                <a:lnTo>
                  <a:pt x="1119" y="52"/>
                </a:lnTo>
                <a:lnTo>
                  <a:pt x="1129" y="58"/>
                </a:lnTo>
                <a:lnTo>
                  <a:pt x="1135" y="64"/>
                </a:lnTo>
                <a:lnTo>
                  <a:pt x="1150" y="79"/>
                </a:lnTo>
                <a:lnTo>
                  <a:pt x="1164" y="98"/>
                </a:lnTo>
                <a:lnTo>
                  <a:pt x="1174" y="117"/>
                </a:lnTo>
                <a:lnTo>
                  <a:pt x="1184" y="138"/>
                </a:lnTo>
                <a:lnTo>
                  <a:pt x="1192" y="161"/>
                </a:lnTo>
                <a:lnTo>
                  <a:pt x="1199" y="184"/>
                </a:lnTo>
                <a:lnTo>
                  <a:pt x="1204" y="208"/>
                </a:lnTo>
                <a:lnTo>
                  <a:pt x="1208" y="231"/>
                </a:lnTo>
                <a:lnTo>
                  <a:pt x="1209" y="255"/>
                </a:lnTo>
                <a:lnTo>
                  <a:pt x="1211" y="277"/>
                </a:lnTo>
                <a:lnTo>
                  <a:pt x="1211" y="556"/>
                </a:lnTo>
                <a:close/>
              </a:path>
            </a:pathLst>
          </a:custGeom>
          <a:solidFill>
            <a:srgbClr val="646464"/>
          </a:solidFill>
          <a:ln w="9525">
            <a:noFill/>
            <a:round/>
            <a:headEnd/>
            <a:tailEnd/>
          </a:ln>
        </p:spPr>
        <p:txBody>
          <a:bodyPr vert="horz" wrap="square" lIns="91440" tIns="45720" rIns="91440" bIns="45720" anchor="t"/>
          <a:lstStyle/>
          <a:p>
            <a:pPr marL="0" marR="0" lvl="0" indent="0" algn="ctr" defTabSz="914077"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EYInterstate Light" panose="02000506000000020004" pitchFamily="2" charset="0"/>
            </a:endParaRPr>
          </a:p>
        </p:txBody>
      </p:sp>
      <p:sp>
        <p:nvSpPr>
          <p:cNvPr id="40" name="Freeform 39"/>
          <p:cNvSpPr>
            <a:spLocks noEditPoints="1"/>
          </p:cNvSpPr>
          <p:nvPr/>
        </p:nvSpPr>
        <p:spPr bwMode="auto">
          <a:xfrm>
            <a:off x="414439" y="3482412"/>
            <a:ext cx="1009797" cy="984371"/>
          </a:xfrm>
          <a:custGeom>
            <a:avLst/>
            <a:gdLst>
              <a:gd name="T0" fmla="*/ 105 w 129"/>
              <a:gd name="T1" fmla="*/ 73 h 129"/>
              <a:gd name="T2" fmla="*/ 94 w 129"/>
              <a:gd name="T3" fmla="*/ 73 h 129"/>
              <a:gd name="T4" fmla="*/ 105 w 129"/>
              <a:gd name="T5" fmla="*/ 45 h 129"/>
              <a:gd name="T6" fmla="*/ 65 w 129"/>
              <a:gd name="T7" fmla="*/ 0 h 129"/>
              <a:gd name="T8" fmla="*/ 28 w 129"/>
              <a:gd name="T9" fmla="*/ 26 h 129"/>
              <a:gd name="T10" fmla="*/ 26 w 129"/>
              <a:gd name="T11" fmla="*/ 40 h 129"/>
              <a:gd name="T12" fmla="*/ 25 w 129"/>
              <a:gd name="T13" fmla="*/ 45 h 129"/>
              <a:gd name="T14" fmla="*/ 36 w 129"/>
              <a:gd name="T15" fmla="*/ 73 h 129"/>
              <a:gd name="T16" fmla="*/ 24 w 129"/>
              <a:gd name="T17" fmla="*/ 73 h 129"/>
              <a:gd name="T18" fmla="*/ 0 w 129"/>
              <a:gd name="T19" fmla="*/ 97 h 129"/>
              <a:gd name="T20" fmla="*/ 0 w 129"/>
              <a:gd name="T21" fmla="*/ 129 h 129"/>
              <a:gd name="T22" fmla="*/ 129 w 129"/>
              <a:gd name="T23" fmla="*/ 129 h 129"/>
              <a:gd name="T24" fmla="*/ 129 w 129"/>
              <a:gd name="T25" fmla="*/ 97 h 129"/>
              <a:gd name="T26" fmla="*/ 105 w 129"/>
              <a:gd name="T27" fmla="*/ 73 h 129"/>
              <a:gd name="T28" fmla="*/ 33 w 129"/>
              <a:gd name="T29" fmla="*/ 45 h 129"/>
              <a:gd name="T30" fmla="*/ 34 w 129"/>
              <a:gd name="T31" fmla="*/ 38 h 129"/>
              <a:gd name="T32" fmla="*/ 48 w 129"/>
              <a:gd name="T33" fmla="*/ 21 h 129"/>
              <a:gd name="T34" fmla="*/ 87 w 129"/>
              <a:gd name="T35" fmla="*/ 34 h 129"/>
              <a:gd name="T36" fmla="*/ 95 w 129"/>
              <a:gd name="T37" fmla="*/ 33 h 129"/>
              <a:gd name="T38" fmla="*/ 97 w 129"/>
              <a:gd name="T39" fmla="*/ 45 h 129"/>
              <a:gd name="T40" fmla="*/ 65 w 129"/>
              <a:gd name="T41" fmla="*/ 81 h 129"/>
              <a:gd name="T42" fmla="*/ 33 w 129"/>
              <a:gd name="T43" fmla="*/ 45 h 129"/>
              <a:gd name="T44" fmla="*/ 8 w 129"/>
              <a:gd name="T45" fmla="*/ 121 h 129"/>
              <a:gd name="T46" fmla="*/ 8 w 129"/>
              <a:gd name="T47" fmla="*/ 97 h 129"/>
              <a:gd name="T48" fmla="*/ 24 w 129"/>
              <a:gd name="T49" fmla="*/ 81 h 129"/>
              <a:gd name="T50" fmla="*/ 44 w 129"/>
              <a:gd name="T51" fmla="*/ 81 h 129"/>
              <a:gd name="T52" fmla="*/ 65 w 129"/>
              <a:gd name="T53" fmla="*/ 89 h 129"/>
              <a:gd name="T54" fmla="*/ 65 w 129"/>
              <a:gd name="T55" fmla="*/ 121 h 129"/>
              <a:gd name="T56" fmla="*/ 8 w 129"/>
              <a:gd name="T57" fmla="*/ 121 h 129"/>
              <a:gd name="T58" fmla="*/ 121 w 129"/>
              <a:gd name="T59" fmla="*/ 121 h 129"/>
              <a:gd name="T60" fmla="*/ 73 w 129"/>
              <a:gd name="T61" fmla="*/ 121 h 129"/>
              <a:gd name="T62" fmla="*/ 73 w 129"/>
              <a:gd name="T63" fmla="*/ 88 h 129"/>
              <a:gd name="T64" fmla="*/ 86 w 129"/>
              <a:gd name="T65" fmla="*/ 81 h 129"/>
              <a:gd name="T66" fmla="*/ 105 w 129"/>
              <a:gd name="T67" fmla="*/ 81 h 129"/>
              <a:gd name="T68" fmla="*/ 121 w 129"/>
              <a:gd name="T69" fmla="*/ 97 h 129"/>
              <a:gd name="T70" fmla="*/ 121 w 129"/>
              <a:gd name="T71" fmla="*/ 121 h 129"/>
              <a:gd name="T72" fmla="*/ 49 w 129"/>
              <a:gd name="T73" fmla="*/ 45 h 129"/>
              <a:gd name="T74" fmla="*/ 53 w 129"/>
              <a:gd name="T75" fmla="*/ 41 h 129"/>
              <a:gd name="T76" fmla="*/ 57 w 129"/>
              <a:gd name="T77" fmla="*/ 45 h 129"/>
              <a:gd name="T78" fmla="*/ 53 w 129"/>
              <a:gd name="T79" fmla="*/ 49 h 129"/>
              <a:gd name="T80" fmla="*/ 49 w 129"/>
              <a:gd name="T81" fmla="*/ 45 h 129"/>
              <a:gd name="T82" fmla="*/ 73 w 129"/>
              <a:gd name="T83" fmla="*/ 45 h 129"/>
              <a:gd name="T84" fmla="*/ 77 w 129"/>
              <a:gd name="T85" fmla="*/ 41 h 129"/>
              <a:gd name="T86" fmla="*/ 81 w 129"/>
              <a:gd name="T87" fmla="*/ 45 h 129"/>
              <a:gd name="T88" fmla="*/ 77 w 129"/>
              <a:gd name="T89" fmla="*/ 49 h 129"/>
              <a:gd name="T90" fmla="*/ 73 w 129"/>
              <a:gd name="T91" fmla="*/ 45 h 129"/>
              <a:gd name="T92" fmla="*/ 40 w 129"/>
              <a:gd name="T93" fmla="*/ 97 h 129"/>
              <a:gd name="T94" fmla="*/ 49 w 129"/>
              <a:gd name="T95" fmla="*/ 97 h 129"/>
              <a:gd name="T96" fmla="*/ 49 w 129"/>
              <a:gd name="T97" fmla="*/ 105 h 129"/>
              <a:gd name="T98" fmla="*/ 40 w 129"/>
              <a:gd name="T99" fmla="*/ 105 h 129"/>
              <a:gd name="T100" fmla="*/ 40 w 129"/>
              <a:gd name="T101" fmla="*/ 113 h 129"/>
              <a:gd name="T102" fmla="*/ 32 w 129"/>
              <a:gd name="T103" fmla="*/ 113 h 129"/>
              <a:gd name="T104" fmla="*/ 32 w 129"/>
              <a:gd name="T105" fmla="*/ 105 h 129"/>
              <a:gd name="T106" fmla="*/ 24 w 129"/>
              <a:gd name="T107" fmla="*/ 105 h 129"/>
              <a:gd name="T108" fmla="*/ 24 w 129"/>
              <a:gd name="T109" fmla="*/ 97 h 129"/>
              <a:gd name="T110" fmla="*/ 32 w 129"/>
              <a:gd name="T111" fmla="*/ 97 h 129"/>
              <a:gd name="T112" fmla="*/ 32 w 129"/>
              <a:gd name="T113" fmla="*/ 89 h 129"/>
              <a:gd name="T114" fmla="*/ 40 w 129"/>
              <a:gd name="T115" fmla="*/ 89 h 129"/>
              <a:gd name="T116" fmla="*/ 40 w 129"/>
              <a:gd name="T117" fmla="*/ 9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29">
                <a:moveTo>
                  <a:pt x="105" y="73"/>
                </a:moveTo>
                <a:cubicBezTo>
                  <a:pt x="94" y="73"/>
                  <a:pt x="94" y="73"/>
                  <a:pt x="94" y="73"/>
                </a:cubicBezTo>
                <a:cubicBezTo>
                  <a:pt x="101" y="65"/>
                  <a:pt x="105" y="55"/>
                  <a:pt x="105" y="45"/>
                </a:cubicBezTo>
                <a:cubicBezTo>
                  <a:pt x="105" y="14"/>
                  <a:pt x="85" y="0"/>
                  <a:pt x="65" y="0"/>
                </a:cubicBezTo>
                <a:cubicBezTo>
                  <a:pt x="50" y="0"/>
                  <a:pt x="35" y="8"/>
                  <a:pt x="28" y="26"/>
                </a:cubicBezTo>
                <a:cubicBezTo>
                  <a:pt x="26" y="30"/>
                  <a:pt x="25" y="40"/>
                  <a:pt x="26" y="40"/>
                </a:cubicBezTo>
                <a:cubicBezTo>
                  <a:pt x="25" y="42"/>
                  <a:pt x="25" y="43"/>
                  <a:pt x="25" y="45"/>
                </a:cubicBezTo>
                <a:cubicBezTo>
                  <a:pt x="25" y="55"/>
                  <a:pt x="30" y="65"/>
                  <a:pt x="36" y="73"/>
                </a:cubicBezTo>
                <a:cubicBezTo>
                  <a:pt x="24" y="73"/>
                  <a:pt x="24" y="73"/>
                  <a:pt x="24" y="73"/>
                </a:cubicBezTo>
                <a:cubicBezTo>
                  <a:pt x="11" y="73"/>
                  <a:pt x="0" y="84"/>
                  <a:pt x="0" y="97"/>
                </a:cubicBezTo>
                <a:cubicBezTo>
                  <a:pt x="0" y="129"/>
                  <a:pt x="0" y="129"/>
                  <a:pt x="0" y="129"/>
                </a:cubicBezTo>
                <a:cubicBezTo>
                  <a:pt x="129" y="129"/>
                  <a:pt x="129" y="129"/>
                  <a:pt x="129" y="129"/>
                </a:cubicBezTo>
                <a:cubicBezTo>
                  <a:pt x="129" y="97"/>
                  <a:pt x="129" y="97"/>
                  <a:pt x="129" y="97"/>
                </a:cubicBezTo>
                <a:cubicBezTo>
                  <a:pt x="129" y="84"/>
                  <a:pt x="118" y="73"/>
                  <a:pt x="105" y="73"/>
                </a:cubicBezTo>
                <a:close/>
                <a:moveTo>
                  <a:pt x="33" y="45"/>
                </a:moveTo>
                <a:cubicBezTo>
                  <a:pt x="33" y="42"/>
                  <a:pt x="34" y="40"/>
                  <a:pt x="34" y="38"/>
                </a:cubicBezTo>
                <a:cubicBezTo>
                  <a:pt x="40" y="35"/>
                  <a:pt x="45" y="29"/>
                  <a:pt x="48" y="21"/>
                </a:cubicBezTo>
                <a:cubicBezTo>
                  <a:pt x="55" y="29"/>
                  <a:pt x="70" y="34"/>
                  <a:pt x="87" y="34"/>
                </a:cubicBezTo>
                <a:cubicBezTo>
                  <a:pt x="90" y="34"/>
                  <a:pt x="93" y="34"/>
                  <a:pt x="95" y="33"/>
                </a:cubicBezTo>
                <a:cubicBezTo>
                  <a:pt x="96" y="37"/>
                  <a:pt x="97" y="40"/>
                  <a:pt x="97" y="45"/>
                </a:cubicBezTo>
                <a:cubicBezTo>
                  <a:pt x="97" y="65"/>
                  <a:pt x="78" y="81"/>
                  <a:pt x="65" y="81"/>
                </a:cubicBezTo>
                <a:cubicBezTo>
                  <a:pt x="52" y="81"/>
                  <a:pt x="33" y="65"/>
                  <a:pt x="33" y="45"/>
                </a:cubicBezTo>
                <a:close/>
                <a:moveTo>
                  <a:pt x="8" y="121"/>
                </a:moveTo>
                <a:cubicBezTo>
                  <a:pt x="8" y="97"/>
                  <a:pt x="8" y="97"/>
                  <a:pt x="8" y="97"/>
                </a:cubicBezTo>
                <a:cubicBezTo>
                  <a:pt x="8" y="88"/>
                  <a:pt x="16" y="81"/>
                  <a:pt x="24" y="81"/>
                </a:cubicBezTo>
                <a:cubicBezTo>
                  <a:pt x="44" y="81"/>
                  <a:pt x="44" y="81"/>
                  <a:pt x="44" y="81"/>
                </a:cubicBezTo>
                <a:cubicBezTo>
                  <a:pt x="51" y="86"/>
                  <a:pt x="58" y="89"/>
                  <a:pt x="65" y="89"/>
                </a:cubicBezTo>
                <a:cubicBezTo>
                  <a:pt x="65" y="121"/>
                  <a:pt x="65" y="121"/>
                  <a:pt x="65" y="121"/>
                </a:cubicBezTo>
                <a:lnTo>
                  <a:pt x="8" y="121"/>
                </a:lnTo>
                <a:close/>
                <a:moveTo>
                  <a:pt x="121" y="121"/>
                </a:moveTo>
                <a:cubicBezTo>
                  <a:pt x="73" y="121"/>
                  <a:pt x="73" y="121"/>
                  <a:pt x="73" y="121"/>
                </a:cubicBezTo>
                <a:cubicBezTo>
                  <a:pt x="73" y="88"/>
                  <a:pt x="73" y="88"/>
                  <a:pt x="73" y="88"/>
                </a:cubicBezTo>
                <a:cubicBezTo>
                  <a:pt x="77" y="86"/>
                  <a:pt x="82" y="84"/>
                  <a:pt x="86" y="81"/>
                </a:cubicBezTo>
                <a:cubicBezTo>
                  <a:pt x="105" y="81"/>
                  <a:pt x="105" y="81"/>
                  <a:pt x="105" y="81"/>
                </a:cubicBezTo>
                <a:cubicBezTo>
                  <a:pt x="114" y="81"/>
                  <a:pt x="121" y="88"/>
                  <a:pt x="121" y="97"/>
                </a:cubicBezTo>
                <a:lnTo>
                  <a:pt x="121" y="121"/>
                </a:lnTo>
                <a:close/>
                <a:moveTo>
                  <a:pt x="49" y="45"/>
                </a:moveTo>
                <a:cubicBezTo>
                  <a:pt x="49" y="42"/>
                  <a:pt x="50" y="41"/>
                  <a:pt x="53" y="41"/>
                </a:cubicBezTo>
                <a:cubicBezTo>
                  <a:pt x="55" y="41"/>
                  <a:pt x="57" y="42"/>
                  <a:pt x="57" y="45"/>
                </a:cubicBezTo>
                <a:cubicBezTo>
                  <a:pt x="57" y="47"/>
                  <a:pt x="55" y="49"/>
                  <a:pt x="53" y="49"/>
                </a:cubicBezTo>
                <a:cubicBezTo>
                  <a:pt x="50" y="49"/>
                  <a:pt x="49" y="47"/>
                  <a:pt x="49" y="45"/>
                </a:cubicBezTo>
                <a:close/>
                <a:moveTo>
                  <a:pt x="73" y="45"/>
                </a:moveTo>
                <a:cubicBezTo>
                  <a:pt x="73" y="42"/>
                  <a:pt x="74" y="41"/>
                  <a:pt x="77" y="41"/>
                </a:cubicBezTo>
                <a:cubicBezTo>
                  <a:pt x="79" y="41"/>
                  <a:pt x="81" y="42"/>
                  <a:pt x="81" y="45"/>
                </a:cubicBezTo>
                <a:cubicBezTo>
                  <a:pt x="81" y="47"/>
                  <a:pt x="79" y="49"/>
                  <a:pt x="77" y="49"/>
                </a:cubicBezTo>
                <a:cubicBezTo>
                  <a:pt x="74" y="49"/>
                  <a:pt x="73" y="47"/>
                  <a:pt x="73" y="45"/>
                </a:cubicBezTo>
                <a:close/>
                <a:moveTo>
                  <a:pt x="40" y="97"/>
                </a:moveTo>
                <a:cubicBezTo>
                  <a:pt x="49" y="97"/>
                  <a:pt x="49" y="97"/>
                  <a:pt x="49" y="97"/>
                </a:cubicBezTo>
                <a:cubicBezTo>
                  <a:pt x="49" y="105"/>
                  <a:pt x="49" y="105"/>
                  <a:pt x="49" y="105"/>
                </a:cubicBezTo>
                <a:cubicBezTo>
                  <a:pt x="40" y="105"/>
                  <a:pt x="40" y="105"/>
                  <a:pt x="40" y="105"/>
                </a:cubicBezTo>
                <a:cubicBezTo>
                  <a:pt x="40" y="113"/>
                  <a:pt x="40" y="113"/>
                  <a:pt x="40" y="113"/>
                </a:cubicBezTo>
                <a:cubicBezTo>
                  <a:pt x="32" y="113"/>
                  <a:pt x="32" y="113"/>
                  <a:pt x="32" y="113"/>
                </a:cubicBezTo>
                <a:cubicBezTo>
                  <a:pt x="32" y="105"/>
                  <a:pt x="32" y="105"/>
                  <a:pt x="32" y="105"/>
                </a:cubicBezTo>
                <a:cubicBezTo>
                  <a:pt x="24" y="105"/>
                  <a:pt x="24" y="105"/>
                  <a:pt x="24" y="105"/>
                </a:cubicBezTo>
                <a:cubicBezTo>
                  <a:pt x="24" y="97"/>
                  <a:pt x="24" y="97"/>
                  <a:pt x="24" y="97"/>
                </a:cubicBezTo>
                <a:cubicBezTo>
                  <a:pt x="32" y="97"/>
                  <a:pt x="32" y="97"/>
                  <a:pt x="32" y="97"/>
                </a:cubicBezTo>
                <a:cubicBezTo>
                  <a:pt x="32" y="89"/>
                  <a:pt x="32" y="89"/>
                  <a:pt x="32" y="89"/>
                </a:cubicBezTo>
                <a:cubicBezTo>
                  <a:pt x="40" y="89"/>
                  <a:pt x="40" y="89"/>
                  <a:pt x="40" y="89"/>
                </a:cubicBezTo>
                <a:lnTo>
                  <a:pt x="40" y="97"/>
                </a:lnTo>
                <a:close/>
              </a:path>
            </a:pathLst>
          </a:custGeom>
          <a:solidFill>
            <a:srgbClr val="64646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ctr" defTabSz="914400"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EYInterstate Light" panose="02000506000000020004" pitchFamily="2" charset="0"/>
            </a:endParaRPr>
          </a:p>
        </p:txBody>
      </p:sp>
      <p:sp>
        <p:nvSpPr>
          <p:cNvPr id="41" name="Left Brace 40"/>
          <p:cNvSpPr/>
          <p:nvPr/>
        </p:nvSpPr>
        <p:spPr>
          <a:xfrm rot="10800000">
            <a:off x="6377113" y="1012157"/>
            <a:ext cx="439037" cy="4143558"/>
          </a:xfrm>
          <a:prstGeom prst="leftBrac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2" name="Rounded Rectangle 41"/>
          <p:cNvSpPr/>
          <p:nvPr/>
        </p:nvSpPr>
        <p:spPr>
          <a:xfrm>
            <a:off x="6981923" y="1098383"/>
            <a:ext cx="5096663" cy="2101064"/>
          </a:xfrm>
          <a:prstGeom prst="roundRect">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7038798" y="1148433"/>
            <a:ext cx="5039788" cy="1938992"/>
          </a:xfrm>
          <a:prstGeom prst="rect">
            <a:avLst/>
          </a:prstGeom>
          <a:noFill/>
        </p:spPr>
        <p:txBody>
          <a:bodyPr wrap="square" rtlCol="0">
            <a:spAutoFit/>
          </a:bodyPr>
          <a:lstStyle/>
          <a:p>
            <a:pPr>
              <a:defRPr/>
            </a:pPr>
            <a:r>
              <a:rPr lang="en-US" sz="1200" dirty="0">
                <a:solidFill>
                  <a:srgbClr val="646464"/>
                </a:solidFill>
                <a:latin typeface="EYInterstate Light" panose="02000506000000020004" pitchFamily="2" charset="0"/>
              </a:rPr>
              <a:t>To meet the challenges in the primary healthcare – the Ministry of Health wanted to create a national leadership programme for employees in primary care. Through a tendering process in 2015 they chose partnership with BI. </a:t>
            </a:r>
          </a:p>
          <a:p>
            <a:pPr>
              <a:defRPr/>
            </a:pPr>
            <a:endParaRPr lang="en-US" altLang="en-US" sz="1200" dirty="0">
              <a:solidFill>
                <a:srgbClr val="646464"/>
              </a:solidFill>
              <a:latin typeface="EYInterstate Light" panose="02000506000000020004" pitchFamily="2" charset="0"/>
            </a:endParaRPr>
          </a:p>
          <a:p>
            <a:pPr>
              <a:defRPr/>
            </a:pPr>
            <a:r>
              <a:rPr lang="en-US" altLang="en-US" sz="1200" dirty="0">
                <a:solidFill>
                  <a:srgbClr val="646464"/>
                </a:solidFill>
                <a:latin typeface="EYInterstate Light" panose="02000506000000020004" pitchFamily="2" charset="0"/>
              </a:rPr>
              <a:t>Our sponsors in the Ministry of Health saw that to be able to facilitate health and well being for all, primary health care  was in dire need not only of good management, but also confident leadership - leadership capable of facilitating and adapting to radical change and capable of creating a culture for professional, prosocial and empathic relationships among employees and towards patients and clients</a:t>
            </a:r>
            <a:r>
              <a:rPr lang="en-US" altLang="en-US" sz="1200" kern="0" dirty="0">
                <a:solidFill>
                  <a:srgbClr val="646464"/>
                </a:solidFill>
                <a:latin typeface="EYInterstate Light" panose="02000506000000020004" pitchFamily="2" charset="0"/>
              </a:rPr>
              <a:t>.</a:t>
            </a:r>
            <a:endParaRPr lang="en-US" sz="1200" kern="0" dirty="0">
              <a:solidFill>
                <a:srgbClr val="646464"/>
              </a:solidFill>
              <a:latin typeface="EYInterstate Light" panose="02000506000000020004" pitchFamily="2" charset="0"/>
            </a:endParaRPr>
          </a:p>
        </p:txBody>
      </p:sp>
      <p:sp>
        <p:nvSpPr>
          <p:cNvPr id="5" name="5-Point Star 4"/>
          <p:cNvSpPr/>
          <p:nvPr/>
        </p:nvSpPr>
        <p:spPr>
          <a:xfrm>
            <a:off x="6635692" y="895730"/>
            <a:ext cx="586033" cy="541859"/>
          </a:xfrm>
          <a:prstGeom prst="star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p:cNvSpPr/>
          <p:nvPr/>
        </p:nvSpPr>
        <p:spPr>
          <a:xfrm>
            <a:off x="6981923" y="3346504"/>
            <a:ext cx="5096663" cy="2912372"/>
          </a:xfrm>
          <a:prstGeom prst="roundRect">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7038798" y="3396554"/>
            <a:ext cx="5039788" cy="2677656"/>
          </a:xfrm>
          <a:prstGeom prst="rect">
            <a:avLst/>
          </a:prstGeom>
          <a:noFill/>
          <a:ln>
            <a:noFill/>
          </a:ln>
        </p:spPr>
        <p:txBody>
          <a:bodyPr wrap="square" rtlCol="0">
            <a:spAutoFit/>
          </a:bodyPr>
          <a:lstStyle/>
          <a:p>
            <a:r>
              <a:rPr lang="en-US" altLang="en-US" sz="1200" dirty="0">
                <a:solidFill>
                  <a:srgbClr val="646464"/>
                </a:solidFill>
                <a:latin typeface="EYInterstate Light" panose="02000506000000020004" pitchFamily="2" charset="0"/>
              </a:rPr>
              <a:t>Our programme focuses on stimulating personal leadership capacities, as well as the confidence and capabilities for driving change for a better future for the patients as well as the healthcare services.  We believe the feedback and service transformation projects performed by our students indicates we have had a substantial  impact on their leadership skills as well as on the services they direct and develop.</a:t>
            </a:r>
          </a:p>
          <a:p>
            <a:endParaRPr lang="en-US" sz="1200" dirty="0">
              <a:solidFill>
                <a:srgbClr val="646464"/>
              </a:solidFill>
              <a:latin typeface="EYInterstate Light" panose="02000506000000020004" pitchFamily="2" charset="0"/>
            </a:endParaRPr>
          </a:p>
          <a:p>
            <a:r>
              <a:rPr lang="en-US" sz="1200" dirty="0">
                <a:solidFill>
                  <a:srgbClr val="646464"/>
                </a:solidFill>
                <a:latin typeface="EYInterstate Light" panose="02000506000000020004" pitchFamily="2" charset="0"/>
              </a:rPr>
              <a:t>As a part of the leadership programme, every participant must identify, plan and execute an innovation, change or improvement project. The projects should be in line with the overall strategy of building a more patient centric and efficient healthcare system. The main value and impact created for the society adds up to the combined value of all improvement projects including new competence, networks and improved leadership skills.</a:t>
            </a:r>
          </a:p>
          <a:p>
            <a:endParaRPr lang="en-US" sz="1200" dirty="0">
              <a:solidFill>
                <a:srgbClr val="646464"/>
              </a:solidFill>
              <a:latin typeface="EYInterstate Light" panose="02000506000000020004" pitchFamily="2" charset="0"/>
            </a:endParaRPr>
          </a:p>
        </p:txBody>
      </p:sp>
      <p:sp>
        <p:nvSpPr>
          <p:cNvPr id="56" name="5-Point Star 55"/>
          <p:cNvSpPr/>
          <p:nvPr/>
        </p:nvSpPr>
        <p:spPr>
          <a:xfrm>
            <a:off x="6660469" y="3199447"/>
            <a:ext cx="586033" cy="541859"/>
          </a:xfrm>
          <a:prstGeom prst="star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26896" y="6111885"/>
            <a:ext cx="1395983" cy="707886"/>
          </a:xfrm>
          <a:prstGeom prst="rect">
            <a:avLst/>
          </a:prstGeom>
        </p:spPr>
        <p:txBody>
          <a:bodyPr wrap="square">
            <a:spAutoFit/>
          </a:bodyPr>
          <a:lstStyle/>
          <a:p>
            <a:pPr>
              <a:defRPr/>
            </a:pPr>
            <a:r>
              <a:rPr lang="en-US" sz="1000" dirty="0">
                <a:solidFill>
                  <a:srgbClr val="646464"/>
                </a:solidFill>
                <a:latin typeface="EYInterstate Light" panose="02000506000000020004" pitchFamily="2" charset="0"/>
              </a:rPr>
              <a:t>Bjørn </a:t>
            </a:r>
            <a:r>
              <a:rPr lang="en-US" sz="1000" dirty="0" err="1">
                <a:solidFill>
                  <a:srgbClr val="646464"/>
                </a:solidFill>
                <a:latin typeface="EYInterstate Light" panose="02000506000000020004" pitchFamily="2" charset="0"/>
              </a:rPr>
              <a:t>Guldvog</a:t>
            </a:r>
            <a:r>
              <a:rPr lang="en-US" sz="1000" dirty="0">
                <a:solidFill>
                  <a:srgbClr val="646464"/>
                </a:solidFill>
                <a:latin typeface="EYInterstate Light" panose="02000506000000020004" pitchFamily="2" charset="0"/>
              </a:rPr>
              <a:t> – Director General of the Norwegian Directorate of Health</a:t>
            </a:r>
          </a:p>
        </p:txBody>
      </p:sp>
    </p:spTree>
    <p:extLst>
      <p:ext uri="{BB962C8B-B14F-4D97-AF65-F5344CB8AC3E}">
        <p14:creationId xmlns:p14="http://schemas.microsoft.com/office/powerpoint/2010/main" val="2487858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39508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797"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862" r="3132"/>
          <a:stretch/>
        </p:blipFill>
        <p:spPr>
          <a:xfrm>
            <a:off x="1" y="0"/>
            <a:ext cx="7124700" cy="3649240"/>
          </a:xfrm>
          <a:prstGeom prst="rect">
            <a:avLst/>
          </a:prstGeom>
        </p:spPr>
      </p:pic>
      <p:sp>
        <p:nvSpPr>
          <p:cNvPr id="9" name="TextBox 8"/>
          <p:cNvSpPr txBox="1"/>
          <p:nvPr/>
        </p:nvSpPr>
        <p:spPr>
          <a:xfrm>
            <a:off x="3658040" y="958096"/>
            <a:ext cx="3505200" cy="1785104"/>
          </a:xfrm>
          <a:prstGeom prst="rect">
            <a:avLst/>
          </a:prstGeom>
          <a:noFill/>
        </p:spPr>
        <p:txBody>
          <a:bodyPr wrap="square" rtlCol="0">
            <a:spAutoFit/>
          </a:bodyPr>
          <a:lstStyle/>
          <a:p>
            <a:pPr algn="ctr"/>
            <a:r>
              <a:rPr lang="en-US" sz="1400" b="1" dirty="0">
                <a:solidFill>
                  <a:schemeClr val="bg1"/>
                </a:solidFill>
              </a:rPr>
              <a:t>The awareness of patient nursing homes should be raised</a:t>
            </a:r>
          </a:p>
          <a:p>
            <a:endParaRPr lang="en-US" sz="1200" b="1" dirty="0">
              <a:solidFill>
                <a:schemeClr val="bg1"/>
              </a:solidFill>
            </a:endParaRPr>
          </a:p>
          <a:p>
            <a:r>
              <a:rPr lang="en-US" sz="1400" b="1" dirty="0">
                <a:solidFill>
                  <a:schemeClr val="bg1"/>
                </a:solidFill>
              </a:rPr>
              <a:t>It is not about nice buildings, facilities or great food, it has to do with leadership and management and their ability to put the patient at the centre and build a culture of respect and care.”</a:t>
            </a:r>
          </a:p>
        </p:txBody>
      </p:sp>
      <p:sp>
        <p:nvSpPr>
          <p:cNvPr id="11" name="TextBox 10"/>
          <p:cNvSpPr txBox="1"/>
          <p:nvPr/>
        </p:nvSpPr>
        <p:spPr>
          <a:xfrm>
            <a:off x="5283200" y="2743200"/>
            <a:ext cx="1600200" cy="646331"/>
          </a:xfrm>
          <a:prstGeom prst="rect">
            <a:avLst/>
          </a:prstGeom>
          <a:noFill/>
        </p:spPr>
        <p:txBody>
          <a:bodyPr wrap="square" rtlCol="0">
            <a:spAutoFit/>
          </a:bodyPr>
          <a:lstStyle/>
          <a:p>
            <a:r>
              <a:rPr lang="en-US" b="1" dirty="0">
                <a:solidFill>
                  <a:schemeClr val="bg1"/>
                </a:solidFill>
              </a:rPr>
              <a:t>Bent Høie</a:t>
            </a:r>
            <a:br>
              <a:rPr lang="en-US" b="1" dirty="0">
                <a:solidFill>
                  <a:schemeClr val="bg1"/>
                </a:solidFill>
              </a:rPr>
            </a:br>
            <a:endParaRPr lang="en-US" b="1" dirty="0">
              <a:solidFill>
                <a:schemeClr val="bg1"/>
              </a:solidFill>
            </a:endParaRPr>
          </a:p>
        </p:txBody>
      </p:sp>
      <p:sp>
        <p:nvSpPr>
          <p:cNvPr id="12" name="TextBox 11"/>
          <p:cNvSpPr txBox="1"/>
          <p:nvPr/>
        </p:nvSpPr>
        <p:spPr>
          <a:xfrm>
            <a:off x="5283200" y="3066365"/>
            <a:ext cx="1930400" cy="461665"/>
          </a:xfrm>
          <a:prstGeom prst="rect">
            <a:avLst/>
          </a:prstGeom>
          <a:noFill/>
        </p:spPr>
        <p:txBody>
          <a:bodyPr wrap="square" rtlCol="0">
            <a:spAutoFit/>
          </a:bodyPr>
          <a:lstStyle/>
          <a:p>
            <a:r>
              <a:rPr lang="en-US" sz="1200" b="1" dirty="0" err="1">
                <a:solidFill>
                  <a:schemeClr val="bg1"/>
                </a:solidFill>
              </a:rPr>
              <a:t>Aftenposten</a:t>
            </a:r>
            <a:r>
              <a:rPr lang="en-US" sz="1200" b="1" dirty="0">
                <a:solidFill>
                  <a:schemeClr val="bg1"/>
                </a:solidFill>
              </a:rPr>
              <a:t> -20 July 2016 </a:t>
            </a:r>
          </a:p>
          <a:p>
            <a:endParaRPr lang="en-US" sz="1200" dirty="0"/>
          </a:p>
        </p:txBody>
      </p:sp>
      <p:sp>
        <p:nvSpPr>
          <p:cNvPr id="13" name="Content Placeholder 2"/>
          <p:cNvSpPr>
            <a:spLocks noGrp="1"/>
          </p:cNvSpPr>
          <p:nvPr>
            <p:ph idx="1"/>
          </p:nvPr>
        </p:nvSpPr>
        <p:spPr>
          <a:xfrm>
            <a:off x="7163240" y="0"/>
            <a:ext cx="4647760" cy="3777148"/>
          </a:xfrm>
        </p:spPr>
        <p:txBody>
          <a:bodyPr>
            <a:normAutofit/>
          </a:bodyPr>
          <a:lstStyle/>
          <a:p>
            <a:pPr marL="0" indent="0">
              <a:buNone/>
            </a:pPr>
            <a:r>
              <a:rPr lang="en-US" sz="1200" kern="0" dirty="0">
                <a:solidFill>
                  <a:srgbClr val="646464"/>
                </a:solidFill>
                <a:latin typeface="EYInterstate Light" panose="02000506000000020004" pitchFamily="2" charset="0"/>
              </a:rPr>
              <a:t>“As a politician and a Minister of Health I have visited many nursing homes all over the country. They have comparable funding, resources and personnel; however, they can be very different. As soon as you step inside the door you get a feeling for whether this is a good place to be for the patients or not". </a:t>
            </a:r>
          </a:p>
          <a:p>
            <a:pPr marL="0" indent="0">
              <a:buNone/>
            </a:pPr>
            <a:r>
              <a:rPr lang="en-US" sz="1200" kern="0" dirty="0">
                <a:solidFill>
                  <a:srgbClr val="646464"/>
                </a:solidFill>
                <a:latin typeface="EYInterstate Light" panose="02000506000000020004" pitchFamily="2" charset="0"/>
              </a:rPr>
              <a:t>There are major management challenges in the health and care sector today. This is due to both a lack of managerial expertise and a lack of managers. </a:t>
            </a:r>
            <a:r>
              <a:rPr lang="en-US" sz="1200" b="1" kern="0" dirty="0">
                <a:solidFill>
                  <a:srgbClr val="646464"/>
                </a:solidFill>
                <a:latin typeface="EYInterstate Light" panose="02000506000000020004" pitchFamily="2" charset="0"/>
              </a:rPr>
              <a:t>Therefore, we have increased allocations for National Leadership Education for the primary health service, reaching NOK 16.2 million this year. This leadership training was established in 2015 and is designed to address the challenges of the sector. </a:t>
            </a:r>
          </a:p>
          <a:p>
            <a:pPr marL="0" indent="0">
              <a:buNone/>
            </a:pPr>
            <a:endParaRPr lang="en-US" sz="1200" kern="0" dirty="0">
              <a:solidFill>
                <a:srgbClr val="646464"/>
              </a:solidFill>
              <a:latin typeface="EYInterstate Light" panose="02000506000000020004" pitchFamily="2" charset="0"/>
            </a:endParaRPr>
          </a:p>
          <a:p>
            <a:pPr marL="0" indent="0">
              <a:buNone/>
            </a:pPr>
            <a:endParaRPr lang="en-US" sz="1200" kern="0" dirty="0">
              <a:solidFill>
                <a:srgbClr val="646464"/>
              </a:solidFill>
              <a:latin typeface="EYInterstate Light" panose="02000506000000020004" pitchFamily="2" charset="0"/>
            </a:endParaRPr>
          </a:p>
          <a:p>
            <a:pPr marL="0" indent="0">
              <a:buNone/>
            </a:pPr>
            <a:endParaRPr lang="nb-NO" sz="1200" b="1" kern="0" dirty="0">
              <a:solidFill>
                <a:srgbClr val="646464"/>
              </a:solidFill>
              <a:latin typeface="EYInterstate Light" panose="02000506000000020004" pitchFamily="2" charset="0"/>
            </a:endParaRPr>
          </a:p>
        </p:txBody>
      </p:sp>
      <p:cxnSp>
        <p:nvCxnSpPr>
          <p:cNvPr id="16" name="Straight Connector 15"/>
          <p:cNvCxnSpPr/>
          <p:nvPr/>
        </p:nvCxnSpPr>
        <p:spPr>
          <a:xfrm>
            <a:off x="457200" y="5374209"/>
            <a:ext cx="115824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lowchart: Alternate Process 16"/>
          <p:cNvSpPr/>
          <p:nvPr/>
        </p:nvSpPr>
        <p:spPr>
          <a:xfrm>
            <a:off x="419100" y="5575302"/>
            <a:ext cx="11226800" cy="1129511"/>
          </a:xfrm>
          <a:prstGeom prst="flowChartAlternateProcess">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094384" y="5374209"/>
            <a:ext cx="1360016" cy="2215991"/>
          </a:xfrm>
          <a:prstGeom prst="rect">
            <a:avLst/>
          </a:prstGeom>
          <a:noFill/>
        </p:spPr>
        <p:txBody>
          <a:bodyPr wrap="square" rtlCol="0">
            <a:spAutoFit/>
          </a:bodyPr>
          <a:lstStyle/>
          <a:p>
            <a:r>
              <a:rPr lang="en-US" sz="13800" dirty="0">
                <a:solidFill>
                  <a:schemeClr val="bg1">
                    <a:lumMod val="65000"/>
                  </a:schemeClr>
                </a:solidFill>
                <a:latin typeface="+mj-lt"/>
                <a:cs typeface="Arial" panose="020B0604020202020204" pitchFamily="34" charset="0"/>
              </a:rPr>
              <a:t>"</a:t>
            </a:r>
          </a:p>
        </p:txBody>
      </p:sp>
      <p:sp>
        <p:nvSpPr>
          <p:cNvPr id="21" name="TextBox 20"/>
          <p:cNvSpPr txBox="1"/>
          <p:nvPr/>
        </p:nvSpPr>
        <p:spPr>
          <a:xfrm>
            <a:off x="3170366" y="5663003"/>
            <a:ext cx="8343900" cy="646331"/>
          </a:xfrm>
          <a:prstGeom prst="rect">
            <a:avLst/>
          </a:prstGeom>
          <a:noFill/>
        </p:spPr>
        <p:txBody>
          <a:bodyPr wrap="square" rtlCol="0">
            <a:spAutoFit/>
          </a:bodyPr>
          <a:lstStyle/>
          <a:p>
            <a:r>
              <a:rPr lang="en-US" sz="1200" kern="0" dirty="0">
                <a:solidFill>
                  <a:srgbClr val="646464"/>
                </a:solidFill>
                <a:latin typeface="EYInterstate Light" panose="02000506000000020004" pitchFamily="2" charset="0"/>
              </a:rPr>
              <a:t>“The health and care sector is facing significant changes these days, with demands for innovation, efficiency and user involvement. As a manager, you have a special responsibility to act as a driving force for innovation and development. This requires expertise, skills and new ways of exercising leadership. Education is a golden opportunity to further your leadership skills together with colleagues from all over the country". </a:t>
            </a:r>
          </a:p>
        </p:txBody>
      </p:sp>
      <p:cxnSp>
        <p:nvCxnSpPr>
          <p:cNvPr id="22" name="Straight Connector 21"/>
          <p:cNvCxnSpPr/>
          <p:nvPr/>
        </p:nvCxnSpPr>
        <p:spPr>
          <a:xfrm>
            <a:off x="495300" y="3850333"/>
            <a:ext cx="115824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Flowchart: Alternate Process 22"/>
          <p:cNvSpPr/>
          <p:nvPr/>
        </p:nvSpPr>
        <p:spPr>
          <a:xfrm>
            <a:off x="457200" y="4051426"/>
            <a:ext cx="11226800" cy="1129511"/>
          </a:xfrm>
          <a:prstGeom prst="flowChartAlternateProcess">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descr="Bilderesultat for bilder erna solberg snakker">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44" r="30614"/>
          <a:stretch/>
        </p:blipFill>
        <p:spPr bwMode="auto">
          <a:xfrm>
            <a:off x="673100" y="4092007"/>
            <a:ext cx="1091085" cy="1040529"/>
          </a:xfrm>
          <a:prstGeom prst="ellipse">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094384" y="3895351"/>
            <a:ext cx="1360016" cy="2215991"/>
          </a:xfrm>
          <a:prstGeom prst="rect">
            <a:avLst/>
          </a:prstGeom>
          <a:noFill/>
        </p:spPr>
        <p:txBody>
          <a:bodyPr wrap="square" rtlCol="0">
            <a:spAutoFit/>
          </a:bodyPr>
          <a:lstStyle/>
          <a:p>
            <a:r>
              <a:rPr lang="en-US" sz="13800" dirty="0">
                <a:solidFill>
                  <a:schemeClr val="bg1">
                    <a:lumMod val="65000"/>
                  </a:schemeClr>
                </a:solidFill>
                <a:latin typeface="+mj-lt"/>
                <a:cs typeface="Arial" panose="020B0604020202020204" pitchFamily="34" charset="0"/>
              </a:rPr>
              <a:t>"</a:t>
            </a:r>
          </a:p>
        </p:txBody>
      </p:sp>
      <p:sp>
        <p:nvSpPr>
          <p:cNvPr id="27" name="TextBox 26"/>
          <p:cNvSpPr txBox="1"/>
          <p:nvPr/>
        </p:nvSpPr>
        <p:spPr>
          <a:xfrm>
            <a:off x="3198083" y="4201076"/>
            <a:ext cx="8343900" cy="802271"/>
          </a:xfrm>
          <a:prstGeom prst="rect">
            <a:avLst/>
          </a:prstGeom>
          <a:noFill/>
        </p:spPr>
        <p:txBody>
          <a:bodyPr wrap="square" rtlCol="0">
            <a:spAutoFit/>
          </a:bodyPr>
          <a:lstStyle/>
          <a:p>
            <a:pPr>
              <a:lnSpc>
                <a:spcPct val="90000"/>
              </a:lnSpc>
              <a:spcBef>
                <a:spcPts val="1000"/>
              </a:spcBef>
            </a:pPr>
            <a:r>
              <a:rPr lang="en-US" sz="1400" kern="0" dirty="0">
                <a:solidFill>
                  <a:srgbClr val="646464"/>
                </a:solidFill>
                <a:latin typeface="EYInterstate Light" panose="02000506000000020004" pitchFamily="2" charset="0"/>
              </a:rPr>
              <a:t>“Elderly care implies that we need to work differently and learn from best practice. Therefore we need to challenge leadership and management.”</a:t>
            </a:r>
          </a:p>
          <a:p>
            <a:pPr>
              <a:lnSpc>
                <a:spcPct val="90000"/>
              </a:lnSpc>
              <a:spcBef>
                <a:spcPts val="1000"/>
              </a:spcBef>
            </a:pPr>
            <a:r>
              <a:rPr lang="en-US" sz="1400" kern="0" dirty="0">
                <a:solidFill>
                  <a:srgbClr val="646464"/>
                </a:solidFill>
                <a:latin typeface="EYInterstate Light" panose="02000506000000020004" pitchFamily="2" charset="0"/>
              </a:rPr>
              <a:t>“Leadership is the Key!” </a:t>
            </a:r>
          </a:p>
        </p:txBody>
      </p:sp>
      <p:sp>
        <p:nvSpPr>
          <p:cNvPr id="28" name="TextBox 27"/>
          <p:cNvSpPr txBox="1"/>
          <p:nvPr/>
        </p:nvSpPr>
        <p:spPr>
          <a:xfrm>
            <a:off x="8059174" y="4760542"/>
            <a:ext cx="4229100" cy="430887"/>
          </a:xfrm>
          <a:prstGeom prst="rect">
            <a:avLst/>
          </a:prstGeom>
          <a:noFill/>
        </p:spPr>
        <p:txBody>
          <a:bodyPr wrap="square" rtlCol="0">
            <a:spAutoFit/>
          </a:bodyPr>
          <a:lstStyle/>
          <a:p>
            <a:r>
              <a:rPr lang="en-US" sz="1050" i="1" kern="0" dirty="0">
                <a:solidFill>
                  <a:srgbClr val="646464"/>
                </a:solidFill>
                <a:latin typeface="EYInterstate Light" panose="02000506000000020004" pitchFamily="2" charset="0"/>
              </a:rPr>
              <a:t>Prime minister Erna Solberg </a:t>
            </a:r>
          </a:p>
          <a:p>
            <a:r>
              <a:rPr lang="en-US" sz="1050" i="1" kern="0" dirty="0">
                <a:solidFill>
                  <a:srgbClr val="646464"/>
                </a:solidFill>
                <a:latin typeface="EYInterstate Light" panose="02000506000000020004" pitchFamily="2" charset="0"/>
              </a:rPr>
              <a:t>The National Health Conference – 2017 &amp; 2018</a:t>
            </a:r>
          </a:p>
        </p:txBody>
      </p:sp>
      <p:sp>
        <p:nvSpPr>
          <p:cNvPr id="40" name="TextBox 39"/>
          <p:cNvSpPr txBox="1"/>
          <p:nvPr/>
        </p:nvSpPr>
        <p:spPr>
          <a:xfrm>
            <a:off x="8059174" y="6309333"/>
            <a:ext cx="4229100" cy="415498"/>
          </a:xfrm>
          <a:prstGeom prst="rect">
            <a:avLst/>
          </a:prstGeom>
          <a:noFill/>
        </p:spPr>
        <p:txBody>
          <a:bodyPr wrap="square" rtlCol="0">
            <a:spAutoFit/>
          </a:bodyPr>
          <a:lstStyle/>
          <a:p>
            <a:r>
              <a:rPr lang="en-US" sz="1050" i="1" kern="0" dirty="0">
                <a:solidFill>
                  <a:srgbClr val="646464"/>
                </a:solidFill>
                <a:latin typeface="EYInterstate Light" panose="02000506000000020004" pitchFamily="2" charset="0"/>
              </a:rPr>
              <a:t>Anne-Cathrine </a:t>
            </a:r>
            <a:r>
              <a:rPr lang="en-US" sz="1050" i="1" kern="0" dirty="0" err="1">
                <a:solidFill>
                  <a:srgbClr val="646464"/>
                </a:solidFill>
                <a:latin typeface="EYInterstate Light" panose="02000506000000020004" pitchFamily="2" charset="0"/>
              </a:rPr>
              <a:t>Hjertaas</a:t>
            </a:r>
            <a:r>
              <a:rPr lang="en-US" sz="1050" i="1" kern="0" dirty="0">
                <a:solidFill>
                  <a:srgbClr val="646464"/>
                </a:solidFill>
                <a:latin typeface="EYInterstate Light" panose="02000506000000020004" pitchFamily="2" charset="0"/>
              </a:rPr>
              <a:t> </a:t>
            </a:r>
            <a:br>
              <a:rPr lang="en-US" sz="1050" i="1" kern="0" dirty="0">
                <a:solidFill>
                  <a:srgbClr val="646464"/>
                </a:solidFill>
                <a:latin typeface="EYInterstate Light" panose="02000506000000020004" pitchFamily="2" charset="0"/>
              </a:rPr>
            </a:br>
            <a:r>
              <a:rPr lang="en-US" sz="1050" i="1" kern="0" dirty="0">
                <a:solidFill>
                  <a:srgbClr val="646464"/>
                </a:solidFill>
                <a:latin typeface="EYInterstate Light" panose="02000506000000020004" pitchFamily="2" charset="0"/>
              </a:rPr>
              <a:t>Head of Department (KS) personnel policies  </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rcRect r="477" b="7188"/>
          <a:stretch>
            <a:fillRect/>
          </a:stretch>
        </p:blipFill>
        <p:spPr>
          <a:xfrm>
            <a:off x="673099" y="5619792"/>
            <a:ext cx="1091086" cy="1040530"/>
          </a:xfrm>
          <a:prstGeom prst="ellipse">
            <a:avLst/>
          </a:prstGeom>
        </p:spPr>
      </p:pic>
      <p:sp>
        <p:nvSpPr>
          <p:cNvPr id="20" name="TextBox 19"/>
          <p:cNvSpPr txBox="1"/>
          <p:nvPr/>
        </p:nvSpPr>
        <p:spPr>
          <a:xfrm>
            <a:off x="9047316" y="2359263"/>
            <a:ext cx="2889045" cy="577081"/>
          </a:xfrm>
          <a:prstGeom prst="rect">
            <a:avLst/>
          </a:prstGeom>
          <a:noFill/>
        </p:spPr>
        <p:txBody>
          <a:bodyPr wrap="square" rtlCol="0">
            <a:spAutoFit/>
          </a:bodyPr>
          <a:lstStyle/>
          <a:p>
            <a:endParaRPr lang="en-US" sz="1050" kern="0" dirty="0">
              <a:solidFill>
                <a:srgbClr val="646464"/>
              </a:solidFill>
              <a:latin typeface="EYInterstate Light" panose="02000506000000020004" pitchFamily="2" charset="0"/>
            </a:endParaRPr>
          </a:p>
          <a:p>
            <a:r>
              <a:rPr lang="en-US" sz="1050" kern="0" dirty="0">
                <a:solidFill>
                  <a:srgbClr val="646464"/>
                </a:solidFill>
                <a:latin typeface="EYInterstate Light" panose="02000506000000020004" pitchFamily="2" charset="0"/>
              </a:rPr>
              <a:t>From an interview with Minister of Health Bent Høie</a:t>
            </a:r>
            <a:endParaRPr lang="en-US" sz="1050" i="1" kern="0" dirty="0">
              <a:solidFill>
                <a:srgbClr val="646464"/>
              </a:solidFill>
              <a:latin typeface="EYInterstate Light" panose="02000506000000020004" pitchFamily="2" charset="0"/>
            </a:endParaRPr>
          </a:p>
        </p:txBody>
      </p:sp>
    </p:spTree>
    <p:extLst>
      <p:ext uri="{BB962C8B-B14F-4D97-AF65-F5344CB8AC3E}">
        <p14:creationId xmlns:p14="http://schemas.microsoft.com/office/powerpoint/2010/main" val="3644766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422329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855" name="think-cell Slide" r:id="rId5" imgW="415" imgH="416" progId="TCLayout.ActiveDocument.1">
                  <p:embed/>
                </p:oleObj>
              </mc:Choice>
              <mc:Fallback>
                <p:oleObj name="think-cell Slide" r:id="rId5" imgW="415"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Content Placeholder 2"/>
          <p:cNvSpPr>
            <a:spLocks noGrp="1"/>
          </p:cNvSpPr>
          <p:nvPr>
            <p:ph idx="1"/>
          </p:nvPr>
        </p:nvSpPr>
        <p:spPr>
          <a:xfrm>
            <a:off x="6587636" y="687542"/>
            <a:ext cx="5134464" cy="3777148"/>
          </a:xfrm>
        </p:spPr>
        <p:txBody>
          <a:bodyPr>
            <a:noAutofit/>
          </a:bodyPr>
          <a:lstStyle/>
          <a:p>
            <a:pPr marL="0" indent="0">
              <a:buNone/>
            </a:pPr>
            <a:r>
              <a:rPr lang="en-US" sz="1400" kern="0" dirty="0">
                <a:solidFill>
                  <a:srgbClr val="646464"/>
                </a:solidFill>
                <a:latin typeface="EYInterstate Light" panose="02000506000000020004" pitchFamily="2" charset="0"/>
              </a:rPr>
              <a:t>Late afternoon April 21st, 2017, BI Norwegian Business School received a phone call from the prime minister’s office. Prime minister, Ms. Erna Solberg, and her Minister of Health, Mr. Bent </a:t>
            </a:r>
            <a:r>
              <a:rPr lang="en-US" sz="1400" kern="0" dirty="0" err="1">
                <a:solidFill>
                  <a:srgbClr val="646464"/>
                </a:solidFill>
                <a:latin typeface="EYInterstate Light" panose="02000506000000020004" pitchFamily="2" charset="0"/>
              </a:rPr>
              <a:t>Høie</a:t>
            </a:r>
            <a:r>
              <a:rPr lang="en-US" sz="1400" kern="0" dirty="0">
                <a:solidFill>
                  <a:srgbClr val="646464"/>
                </a:solidFill>
                <a:latin typeface="EYInterstate Light" panose="02000506000000020004" pitchFamily="2" charset="0"/>
              </a:rPr>
              <a:t>, asked if they could come together and visit BI’s National health leadership programme, including time to talk with the participants. Why would the Prime Minister of a country </a:t>
            </a:r>
            <a:r>
              <a:rPr lang="en-US" sz="1400" kern="0" dirty="0" err="1">
                <a:solidFill>
                  <a:srgbClr val="646464"/>
                </a:solidFill>
                <a:latin typeface="EYInterstate Light" panose="02000506000000020004" pitchFamily="2" charset="0"/>
              </a:rPr>
              <a:t>prioritise</a:t>
            </a:r>
            <a:r>
              <a:rPr lang="en-US" sz="1400" kern="0" dirty="0">
                <a:solidFill>
                  <a:srgbClr val="646464"/>
                </a:solidFill>
                <a:latin typeface="EYInterstate Light" panose="02000506000000020004" pitchFamily="2" charset="0"/>
              </a:rPr>
              <a:t> one day to talk with the students in this programme?</a:t>
            </a:r>
          </a:p>
          <a:p>
            <a:pPr marL="0" indent="0">
              <a:buNone/>
            </a:pPr>
            <a:r>
              <a:rPr lang="en-US" sz="1400" kern="0" dirty="0">
                <a:solidFill>
                  <a:srgbClr val="646464"/>
                </a:solidFill>
                <a:latin typeface="EYInterstate Light" panose="02000506000000020004" pitchFamily="2" charset="0"/>
              </a:rPr>
              <a:t>When Prime Minister Solberg held her speech to the participants that day she knew that the initiators of 70 ongoing change and improvement projects were listening. She focused on empowering them as leaders of patient centric change and that their projects were important for the patients. “When you lead change, you will soon meet the glass ceiling of your superiors and your organization.” She encouraged them to push forward and use the support of their peers, mentors and professors. Prime Minister Solberg also promised to increase the momentum from the government, targeting 230 change and improvement projects in 2018. </a:t>
            </a:r>
          </a:p>
        </p:txBody>
      </p:sp>
      <p:pic>
        <p:nvPicPr>
          <p:cNvPr id="10" name="Picture 9"/>
          <p:cNvPicPr/>
          <p:nvPr/>
        </p:nvPicPr>
        <p:blipFill rotWithShape="1">
          <a:blip r:embed="rId7">
            <a:extLst>
              <a:ext uri="{28A0092B-C50C-407E-A947-70E740481C1C}">
                <a14:useLocalDpi xmlns:a14="http://schemas.microsoft.com/office/drawing/2010/main" val="0"/>
              </a:ext>
            </a:extLst>
          </a:blip>
          <a:srcRect t="13664" r="12218" b="11070"/>
          <a:stretch/>
        </p:blipFill>
        <p:spPr>
          <a:xfrm>
            <a:off x="165100" y="127000"/>
            <a:ext cx="4318000" cy="2679700"/>
          </a:xfrm>
          <a:prstGeom prst="roundRect">
            <a:avLst/>
          </a:prstGeom>
        </p:spPr>
      </p:pic>
      <p:sp>
        <p:nvSpPr>
          <p:cNvPr id="3" name="TextBox 2"/>
          <p:cNvSpPr txBox="1"/>
          <p:nvPr/>
        </p:nvSpPr>
        <p:spPr>
          <a:xfrm>
            <a:off x="457200" y="2806700"/>
            <a:ext cx="2489200" cy="415498"/>
          </a:xfrm>
          <a:prstGeom prst="rect">
            <a:avLst/>
          </a:prstGeom>
          <a:noFill/>
        </p:spPr>
        <p:txBody>
          <a:bodyPr wrap="square" rtlCol="0">
            <a:spAutoFit/>
          </a:bodyPr>
          <a:lstStyle/>
          <a:p>
            <a:r>
              <a:rPr lang="en-US" sz="1050" i="1" kern="0" dirty="0">
                <a:solidFill>
                  <a:srgbClr val="646464"/>
                </a:solidFill>
                <a:latin typeface="EYInterstate Light" panose="02000506000000020004" pitchFamily="2" charset="0"/>
              </a:rPr>
              <a:t>The Prime Minister and Minister of Health visit BI – April 2017 </a:t>
            </a:r>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24" t="24044" r="20296"/>
          <a:stretch/>
        </p:blipFill>
        <p:spPr>
          <a:xfrm>
            <a:off x="264427" y="4284921"/>
            <a:ext cx="4373347" cy="2243469"/>
          </a:xfrm>
          <a:prstGeom prst="round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21692" r="24154"/>
          <a:stretch/>
        </p:blipFill>
        <p:spPr>
          <a:xfrm>
            <a:off x="3704812" y="2046325"/>
            <a:ext cx="2631150" cy="2616200"/>
          </a:xfrm>
          <a:prstGeom prst="roundRect">
            <a:avLst/>
          </a:prstGeom>
        </p:spPr>
      </p:pic>
      <p:sp>
        <p:nvSpPr>
          <p:cNvPr id="19" name="TextBox 18"/>
          <p:cNvSpPr txBox="1"/>
          <p:nvPr/>
        </p:nvSpPr>
        <p:spPr>
          <a:xfrm>
            <a:off x="6587636" y="4567143"/>
            <a:ext cx="5134464" cy="553998"/>
          </a:xfrm>
          <a:prstGeom prst="rect">
            <a:avLst/>
          </a:prstGeom>
          <a:noFill/>
        </p:spPr>
        <p:txBody>
          <a:bodyPr wrap="square" rtlCol="0">
            <a:spAutoFit/>
          </a:bodyPr>
          <a:lstStyle/>
          <a:p>
            <a:endParaRPr lang="en-US" b="1" kern="0" dirty="0">
              <a:solidFill>
                <a:srgbClr val="646464"/>
              </a:solidFill>
              <a:latin typeface="EYInterstate Light" panose="02000506000000020004" pitchFamily="2" charset="0"/>
            </a:endParaRPr>
          </a:p>
          <a:p>
            <a:endParaRPr lang="en-US" sz="1200" kern="0" dirty="0">
              <a:solidFill>
                <a:srgbClr val="646464"/>
              </a:solidFill>
              <a:latin typeface="EYInterstate Light" panose="02000506000000020004" pitchFamily="2" charset="0"/>
            </a:endParaRPr>
          </a:p>
        </p:txBody>
      </p:sp>
      <p:sp>
        <p:nvSpPr>
          <p:cNvPr id="20" name="Rectangle 19"/>
          <p:cNvSpPr/>
          <p:nvPr/>
        </p:nvSpPr>
        <p:spPr>
          <a:xfrm>
            <a:off x="6587636" y="-29843"/>
            <a:ext cx="6096000" cy="738664"/>
          </a:xfrm>
          <a:prstGeom prst="rect">
            <a:avLst/>
          </a:prstGeom>
        </p:spPr>
        <p:txBody>
          <a:bodyPr>
            <a:spAutoFit/>
          </a:bodyPr>
          <a:lstStyle/>
          <a:p>
            <a:r>
              <a:rPr lang="en-US" sz="2400" dirty="0">
                <a:solidFill>
                  <a:prstClr val="black"/>
                </a:solidFill>
                <a:latin typeface="Arial Black" panose="020B0A04020102020204" pitchFamily="34" charset="0"/>
                <a:cs typeface="Arial" panose="020B0604020202020204" pitchFamily="34" charset="0"/>
              </a:rPr>
              <a:t>THE CHALLENGE</a:t>
            </a:r>
            <a:br>
              <a:rPr lang="en-US" sz="2400" dirty="0">
                <a:solidFill>
                  <a:prstClr val="black"/>
                </a:solidFill>
                <a:latin typeface="Arial Black" panose="020B0A04020102020204" pitchFamily="34" charset="0"/>
                <a:cs typeface="Arial" panose="020B0604020202020204" pitchFamily="34" charset="0"/>
              </a:rPr>
            </a:br>
            <a:endParaRPr lang="en-US" dirty="0"/>
          </a:p>
        </p:txBody>
      </p:sp>
      <p:sp>
        <p:nvSpPr>
          <p:cNvPr id="6" name="Rounded Rectangle 5"/>
          <p:cNvSpPr/>
          <p:nvPr/>
        </p:nvSpPr>
        <p:spPr>
          <a:xfrm>
            <a:off x="6587636" y="4844142"/>
            <a:ext cx="5118100" cy="18034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kern="0" dirty="0">
                <a:solidFill>
                  <a:srgbClr val="646464"/>
                </a:solidFill>
                <a:latin typeface="EYInterstate Light" panose="02000506000000020004" pitchFamily="2" charset="0"/>
              </a:rPr>
              <a:t>What the Prime Minister understood was that to change an ecosystem she needs strong bottom up initiatives to match the policies of a government. In this way, the programme became an important tool for the government to improve primary healthcare</a:t>
            </a:r>
          </a:p>
        </p:txBody>
      </p:sp>
    </p:spTree>
    <p:extLst>
      <p:ext uri="{BB962C8B-B14F-4D97-AF65-F5344CB8AC3E}">
        <p14:creationId xmlns:p14="http://schemas.microsoft.com/office/powerpoint/2010/main" val="228963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890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98&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quot;&gt;&lt;elem m_fUsage=&quot;1.00000000000000000000E+00&quot;&gt;&lt;m_msothmcolidx val=&quot;0&quot;/&gt;&lt;m_rgb r=&quot;FF&quot; g=&quot;EA&quot; b=&quot;AA&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cKUWxlnTpKWfRBHsF.Us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GbPFEyCRRI2Z.v.3oM2ArQ"/>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CxB2mDTH6B_sGDdLhjC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njutnCP1Sw6rtEOaDvYJQ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3rZXnbBUT2Si69mhK4vVi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rZbZbGENSw27iU6ok4zUh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swNHi9e.TxeuGrwZ2o24Z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pUpViZUXRJiyaafBbYXKn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JhEO7EsxTKmiyIn1R_zmH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T2jgko6EQ3u7wIguy3fxk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WQ_8f4CNQKqJQ1F_6Lp6q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G.CxB2mDTH6B_sGDdLhjCg"/>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dYL304kXRdWbAT6mggiUd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7tV8bCRSr6wJXru8zzVo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TgHEMa97TGiMRQDuGg0cv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SynCSB6YRZWShZ4b5miL9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9D9m42dWSyyfBejhvGYbq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V9ATt58uTlmwDakMZSjJV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64thhHE.T2G6utjBQSH6D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NdJCR9TTR1KmG5rr_uxDC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JtO5A4fdTRS0V3BYNagNn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lVDSRDNoTjGCAz17uiWeg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LaJLvtYhREKNpj_a2DliQ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Ix12VS_uRgCx2NRc6ZHm_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ojx2SGzERiO_L6H5C_bi9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nZsMU.yLScam.fqNVaNQS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nZsMU.yLScam.fqNVaNQS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nZsMU.yLScam.fqNVaNQS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58jy2gm3SyCD2UyvJdNm4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mVADXLUgSRGLehhMsIgP9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5dgy1jOhQe6zicVtfUsJl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YvhgMzXyQUmrupbWxdxQS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ioh2RIZRGub97fK6EKt9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uPoMtjWTiqEWcio2PJ2U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5VK9B_rkSza4R82qahxP2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6MMzjNF7TVyUfemoFsdb_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6MMzjNF7TVyUfemoFsdb_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6MMzjNF7TVyUfemoFsdb_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r4u2HIRSsGdtkd1ExE56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Ar4u2HIRSsGdtkd1ExE56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r4u2HIRSsGdtkd1ExE56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r4u2HIRSsGdtkd1ExE56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Ar4u2HIRSsGdtkd1ExE56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7OgnJu2fR1GGTqPV.ZzZK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V.R8Nn5Q.ybWyarLkNo2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fjZge8QaSdSiqCQwwDpDM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TU_.sHObQWCeOJh_Jbmwd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SCHlJmY4Tn.i39TaL0vH4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7IGM58SRlq0SAjh0Qv1f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XrulwJqQJ6sWsdSpcJtd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IKa7LBacQOe9HA4cuazAb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uD1PIkaRySc6E0xdR_o8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uD1PIkaRySc6E0xdR_o8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wFvaEgBRl6GDOSM6zGwe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V.R8Nn5Q.ybWyarLkNo2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zXsvbWHnQV.NF0NR7uOVP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Jiz..8gVQIi.JozR6UHK9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TRnu88gyT4mLbdrSH9k64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pQYSfwc3Qi62jyUgeK8yU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W.ybBSeRT2m6i1uCPC2lD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UPmHa7dsSX6Al0Z07nS1K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GzxdmbWSSw2VIA5Pm3fdI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D04QT98KQYeVAlAbBaub1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KqnGgfc1QMqI0v.R8BvGE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I.AZxrrSS5OlJn2ZV41jM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4qjqlMSQwai9gOlxP.wr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cI7KRC3EQuWGt.ujpOc.C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9BcNluozSN6hU5.MB4FsQ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0hQGVr3pR7qaDvau_GWx2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GbPFEyCRRI2Z.v.3oM2Ar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e0cHxgwKQRqQiSzEXCBep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widescreen Interstate.potx" id="{161484B3-F1D0-4BD7-A285-8A97A9D9B3C0}" vid="{54AC5640-1AD2-4439-9CCA-FAC2801FF15B}"/>
    </a:ext>
  </a:extLst>
</a:theme>
</file>

<file path=ppt/theme/theme3.xml><?xml version="1.0" encoding="utf-8"?>
<a:theme xmlns:a="http://schemas.openxmlformats.org/drawingml/2006/main" name="3_EY widescreen presentation 2015 v1">
  <a:themeElements>
    <a:clrScheme name="Custom 2">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extLst>
    <a:ext uri="{05A4C25C-085E-4340-85A3-A5531E510DB2}">
      <thm15:themeFamily xmlns:thm15="http://schemas.microsoft.com/office/thememl/2012/main" name="EY widescreen Interstate.potx" id="{161484B3-F1D0-4BD7-A285-8A97A9D9B3C0}" vid="{54AC5640-1AD2-4439-9CCA-FAC2801FF1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3230</TotalTime>
  <Words>4713</Words>
  <Application>Microsoft Office PowerPoint</Application>
  <PresentationFormat>Widescreen</PresentationFormat>
  <Paragraphs>272</Paragraphs>
  <Slides>25</Slides>
  <Notes>19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6" baseType="lpstr">
      <vt:lpstr>Arial</vt:lpstr>
      <vt:lpstr>Arial Black</vt:lpstr>
      <vt:lpstr>Calibri</vt:lpstr>
      <vt:lpstr>Calibri Light</vt:lpstr>
      <vt:lpstr>EYInterstate</vt:lpstr>
      <vt:lpstr>EYInterstate Light</vt:lpstr>
      <vt:lpstr>Times New Roman</vt:lpstr>
      <vt:lpstr>Office Theme</vt:lpstr>
      <vt:lpstr>4_EY widescreen presentation 2015 v1</vt:lpstr>
      <vt:lpstr>3_EY widescreen presentation 2015 v1</vt:lpstr>
      <vt:lpstr>think-cell Slide</vt:lpstr>
      <vt:lpstr>National Health Leadership  Programme Norway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participants The target group of leaders is geographically from all parts of the country and there have been participants from all 17 regions of Norway.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Inga Marie Ekle</dc:creator>
  <cp:lastModifiedBy>Johansen, Eivind Lindkvist</cp:lastModifiedBy>
  <cp:revision>259</cp:revision>
  <dcterms:created xsi:type="dcterms:W3CDTF">2019-03-11T10:21:24Z</dcterms:created>
  <dcterms:modified xsi:type="dcterms:W3CDTF">2019-05-16T07:29:27Z</dcterms:modified>
</cp:coreProperties>
</file>